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47"/>
    <p:restoredTop sz="95046"/>
  </p:normalViewPr>
  <p:slideViewPr>
    <p:cSldViewPr snapToGrid="0">
      <p:cViewPr>
        <p:scale>
          <a:sx n="90" d="100"/>
          <a:sy n="90" d="100"/>
        </p:scale>
        <p:origin x="320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A78B7-FE33-BA99-E84D-B2F0F8BF1E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9429ED-70D5-7987-C192-F549F29B25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2D713-0FA7-DFF2-73D6-A72ED8278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92EC0-471E-E145-BAF7-24C58AA07E3A}" type="datetimeFigureOut">
              <a:rPr lang="en-US" smtClean="0"/>
              <a:t>2/14/26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90C73E-729F-4B45-497E-BB638BC9B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0591C-A938-FEFC-09E6-5B0595BD3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19124-9580-BB46-85D9-4C20F89EE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836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17788-7858-DF5E-07C7-D38B82A83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EF9AB2-B045-EB0A-2F5D-9C9511C0D7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127A81-8941-9F20-FFA5-F342C7929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92EC0-471E-E145-BAF7-24C58AA07E3A}" type="datetimeFigureOut">
              <a:rPr lang="en-US" smtClean="0"/>
              <a:t>2/14/26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A9AA7C-30AC-F4B2-34AE-A820C9763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DB14F0-FA59-B818-FD66-58B9E076F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19124-9580-BB46-85D9-4C20F89EE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630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7B5EB9-9168-291D-D9F1-248CB9EB66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B492C4-DFCB-9333-18F5-A7675B0F77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A7D484-DB93-1D02-F19D-F3C4DC459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92EC0-471E-E145-BAF7-24C58AA07E3A}" type="datetimeFigureOut">
              <a:rPr lang="en-US" smtClean="0"/>
              <a:t>2/14/26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E4CE13-7DB8-B35E-C2D1-234897507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DAD9C6-928B-8E05-F58C-E18F42641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19124-9580-BB46-85D9-4C20F89EE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42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4E42D-9A1E-0F3F-C9D0-6D7B6C3D2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668C6B-B4D0-929A-0C28-D9A4A3B12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EB799-28EF-C67E-F228-8B30B96CC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92EC0-471E-E145-BAF7-24C58AA07E3A}" type="datetimeFigureOut">
              <a:rPr lang="en-US" smtClean="0"/>
              <a:t>2/14/26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683080-5B41-2DD2-B0F8-317C5A6FE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FD7CBF-A255-5F30-F454-8DC0B25FF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19124-9580-BB46-85D9-4C20F89EE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670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3E22D-7F50-5CDB-EA83-441B0CB6B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56B28C-7342-7A0D-04A4-C4B420F712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A2036F-5AEC-D09B-1D2A-3FEB0D328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92EC0-471E-E145-BAF7-24C58AA07E3A}" type="datetimeFigureOut">
              <a:rPr lang="en-US" smtClean="0"/>
              <a:t>2/14/26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09FE8C-C96F-B01A-F888-F58D8B61C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89ECE4-31E6-F9C4-EF47-202AA323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19124-9580-BB46-85D9-4C20F89EE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844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5E34F-7DF8-707C-5298-2147A8E98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24E74-CB3C-6E0B-EB21-D2B5B7E74C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AA430F-C3C6-8945-1D22-FDCF54137C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6B7E52-DFB1-D72E-64BD-2ED5FE2C6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92EC0-471E-E145-BAF7-24C58AA07E3A}" type="datetimeFigureOut">
              <a:rPr lang="en-US" smtClean="0"/>
              <a:t>2/14/26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7B5FD7-9057-3C0E-7007-C50161004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8180E6-6DFB-811C-9FF9-33F960EAF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19124-9580-BB46-85D9-4C20F89EE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122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0268C-E769-16FB-F54B-56FF23ECB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C135AF-2B9F-7DFA-B4DF-3AF526B4DA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B927B7-C894-B0AB-9043-5398654507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6006F0-415F-63ED-FB27-1E0ED96926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E21FA4-49A1-AFAC-6B20-4B80CE4009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7F31F6-D898-E7C1-6D8F-F25B477C7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92EC0-471E-E145-BAF7-24C58AA07E3A}" type="datetimeFigureOut">
              <a:rPr lang="en-US" smtClean="0"/>
              <a:t>2/14/26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679023-6B95-67A5-1835-2223BA36C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42F577-F97C-C91F-0B2C-E51703F43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19124-9580-BB46-85D9-4C20F89EE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745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C77D6-D97D-E5FC-5CC2-FC443BB46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875656-CCB0-F717-DF9D-3938A5375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92EC0-471E-E145-BAF7-24C58AA07E3A}" type="datetimeFigureOut">
              <a:rPr lang="en-US" smtClean="0"/>
              <a:t>2/14/26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C499E5-15C7-DF97-7E40-D7C95B793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8FEFF9-8BA8-6B3D-39A1-97E0673F5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19124-9580-BB46-85D9-4C20F89EE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62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3FF52-249D-50B9-0B23-708DE5DC4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92EC0-471E-E145-BAF7-24C58AA07E3A}" type="datetimeFigureOut">
              <a:rPr lang="en-US" smtClean="0"/>
              <a:t>2/14/26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BB90DC-5B93-6C80-9E93-5EBD33980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174758-DC25-41A4-A76C-874E1AC96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19124-9580-BB46-85D9-4C20F89EE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914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47E47-CE23-68C7-3EB5-310744EB1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7D30D9-528E-3553-14EE-4CF25FE4C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057EC2-1DBC-C1B4-BA91-DA1F74D288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D85278-3E9F-8CC3-8B0A-EE3FEE7A3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92EC0-471E-E145-BAF7-24C58AA07E3A}" type="datetimeFigureOut">
              <a:rPr lang="en-US" smtClean="0"/>
              <a:t>2/14/26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83F802-1A57-ABA9-DE37-E4C0AC926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23DEEB-5358-2A17-0C89-25BEDFE7B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19124-9580-BB46-85D9-4C20F89EE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751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5BF55-E5E5-0F02-38B5-9BACAB020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FCC678-12F9-C15A-8ADD-B82E8FD125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FC8A42-B67C-DA90-7FA7-CC8D2ECEA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16E322-5824-3CC5-AC00-D6E22625D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92EC0-471E-E145-BAF7-24C58AA07E3A}" type="datetimeFigureOut">
              <a:rPr lang="en-US" smtClean="0"/>
              <a:t>2/14/26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99AFFB-057D-53B5-09E0-7E65DEF3A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7C3D26-8BC1-8E7D-572E-C0DCCD53F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19124-9580-BB46-85D9-4C20F89EE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090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AD5B72-035D-AC4E-353A-E90B9BCFC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5F741-439F-9D1D-4C0F-30E3ADB535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D20DB-0664-59C4-825D-A92ACB0C21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1692EC0-471E-E145-BAF7-24C58AA07E3A}" type="datetimeFigureOut">
              <a:rPr lang="en-US" smtClean="0"/>
              <a:t>2/14/26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5E86E-FAA9-97B4-8B16-00CCDD7713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B554C1-E3B8-E434-7269-7C6E1BF202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819124-9580-BB46-85D9-4C20F89EE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454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14.png"/><Relationship Id="rId10" Type="http://schemas.openxmlformats.org/officeDocument/2006/relationships/image" Target="../media/image7.png"/><Relationship Id="rId4" Type="http://schemas.openxmlformats.org/officeDocument/2006/relationships/image" Target="../media/image13.png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14.png"/><Relationship Id="rId10" Type="http://schemas.openxmlformats.org/officeDocument/2006/relationships/image" Target="../media/image7.png"/><Relationship Id="rId4" Type="http://schemas.openxmlformats.org/officeDocument/2006/relationships/image" Target="../media/image13.png"/><Relationship Id="rId9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3EA80B1-B060-2FEC-26F6-3520C6C5BEB0}"/>
              </a:ext>
            </a:extLst>
          </p:cNvPr>
          <p:cNvSpPr txBox="1"/>
          <p:nvPr/>
        </p:nvSpPr>
        <p:spPr>
          <a:xfrm>
            <a:off x="6095999" y="316291"/>
            <a:ext cx="523572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Chakra Petch" pitchFamily="2" charset="-34"/>
                <a:cs typeface="Chakra Petch" pitchFamily="2" charset="-34"/>
              </a:rPr>
              <a:t>TRUMAN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AE33CE-AF38-4B89-15FD-83B64431221D}"/>
              </a:ext>
            </a:extLst>
          </p:cNvPr>
          <p:cNvSpPr txBox="1"/>
          <p:nvPr/>
        </p:nvSpPr>
        <p:spPr>
          <a:xfrm>
            <a:off x="2081195" y="8130570"/>
            <a:ext cx="802960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hakra Petch" pitchFamily="2" charset="-34"/>
                <a:cs typeface="Chakra Petch" pitchFamily="2" charset="-34"/>
              </a:rPr>
              <a:t>If the amount of time we spend with AI will only increase, why not make those interactions meaningful?</a:t>
            </a:r>
          </a:p>
        </p:txBody>
      </p:sp>
      <p:pic>
        <p:nvPicPr>
          <p:cNvPr id="8" name="Picture 7" descr="A stick figure with a sad face&#10;&#10;AI-generated content may be incorrect.">
            <a:extLst>
              <a:ext uri="{FF2B5EF4-FFF2-40B4-BE49-F238E27FC236}">
                <a16:creationId xmlns:a16="http://schemas.microsoft.com/office/drawing/2014/main" id="{EDC14887-2A51-109C-6947-89B3CCAE406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8123" b="6125"/>
          <a:stretch/>
        </p:blipFill>
        <p:spPr>
          <a:xfrm>
            <a:off x="399636" y="1868794"/>
            <a:ext cx="10144539" cy="4532006"/>
          </a:xfrm>
          <a:prstGeom prst="rect">
            <a:avLst/>
          </a:prstGeom>
        </p:spPr>
      </p:pic>
      <p:pic>
        <p:nvPicPr>
          <p:cNvPr id="10" name="Picture 9" descr="A drawing of a person&#10;&#10;AI-generated content may be incorrect.">
            <a:extLst>
              <a:ext uri="{FF2B5EF4-FFF2-40B4-BE49-F238E27FC236}">
                <a16:creationId xmlns:a16="http://schemas.microsoft.com/office/drawing/2014/main" id="{8799B0E0-08A3-F538-F772-3D119A4DA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635" y="1868793"/>
            <a:ext cx="10181743" cy="4532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610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A0BA7E-F32A-1DFD-8FAF-77DACC446F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19C7D05-1B65-1D32-D725-72E4D3C64F11}"/>
              </a:ext>
            </a:extLst>
          </p:cNvPr>
          <p:cNvSpPr txBox="1"/>
          <p:nvPr/>
        </p:nvSpPr>
        <p:spPr>
          <a:xfrm>
            <a:off x="3206427" y="-3449598"/>
            <a:ext cx="577914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i="1" dirty="0">
                <a:solidFill>
                  <a:schemeClr val="bg1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“draw yourself”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91AE73-E4A0-209C-136F-A76F66EB236B}"/>
              </a:ext>
            </a:extLst>
          </p:cNvPr>
          <p:cNvSpPr/>
          <p:nvPr/>
        </p:nvSpPr>
        <p:spPr>
          <a:xfrm>
            <a:off x="3970701" y="3550267"/>
            <a:ext cx="2816087" cy="1514062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9797E9-BABF-8FB7-7B8B-4DA674FB62F3}"/>
              </a:ext>
            </a:extLst>
          </p:cNvPr>
          <p:cNvSpPr txBox="1"/>
          <p:nvPr/>
        </p:nvSpPr>
        <p:spPr>
          <a:xfrm>
            <a:off x="4304484" y="575142"/>
            <a:ext cx="35830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hakra Petch" pitchFamily="2" charset="-34"/>
                <a:cs typeface="Chakra Petch" pitchFamily="2" charset="-34"/>
              </a:rPr>
              <a:t>ARCHITECTURE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4E4278-3874-C73A-9700-0B841F9D0189}"/>
              </a:ext>
            </a:extLst>
          </p:cNvPr>
          <p:cNvSpPr txBox="1"/>
          <p:nvPr/>
        </p:nvSpPr>
        <p:spPr>
          <a:xfrm>
            <a:off x="3978168" y="3661327"/>
            <a:ext cx="2816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kra Petch" pitchFamily="2" charset="-34"/>
                <a:cs typeface="Chakra Petch" pitchFamily="2" charset="-34"/>
              </a:rPr>
              <a:t>latent gaussian vector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BD010F-B6BD-F970-2B52-FE1289683E48}"/>
              </a:ext>
            </a:extLst>
          </p:cNvPr>
          <p:cNvSpPr txBox="1"/>
          <p:nvPr/>
        </p:nvSpPr>
        <p:spPr>
          <a:xfrm>
            <a:off x="3970701" y="4169806"/>
            <a:ext cx="2808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hakra Petch" pitchFamily="2" charset="-34"/>
                <a:cs typeface="Chakra Petch" pitchFamily="2" charset="-34"/>
              </a:rPr>
              <a:t>mean = trait direction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C74388-B331-DFA4-42C9-056412225388}"/>
              </a:ext>
            </a:extLst>
          </p:cNvPr>
          <p:cNvSpPr txBox="1"/>
          <p:nvPr/>
        </p:nvSpPr>
        <p:spPr>
          <a:xfrm>
            <a:off x="3963233" y="4479505"/>
            <a:ext cx="2816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hakra Petch" pitchFamily="2" charset="-34"/>
                <a:cs typeface="Chakra Petch" pitchFamily="2" charset="-34"/>
              </a:rPr>
              <a:t>variance = trait stability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1CF479C-B20D-1AE6-B19F-CADCE5A5CBD4}"/>
              </a:ext>
            </a:extLst>
          </p:cNvPr>
          <p:cNvSpPr/>
          <p:nvPr/>
        </p:nvSpPr>
        <p:spPr>
          <a:xfrm>
            <a:off x="297394" y="1062904"/>
            <a:ext cx="2816087" cy="1514062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2C676F-D10F-8391-9A47-8362FD3ED542}"/>
              </a:ext>
            </a:extLst>
          </p:cNvPr>
          <p:cNvSpPr txBox="1"/>
          <p:nvPr/>
        </p:nvSpPr>
        <p:spPr>
          <a:xfrm>
            <a:off x="304861" y="1173964"/>
            <a:ext cx="2816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kra Petch" pitchFamily="2" charset="-34"/>
                <a:cs typeface="Chakra Petch" pitchFamily="2" charset="-34"/>
              </a:rPr>
              <a:t>character prior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1656AC-1C1D-83E8-60C0-149719F765B5}"/>
              </a:ext>
            </a:extLst>
          </p:cNvPr>
          <p:cNvSpPr txBox="1"/>
          <p:nvPr/>
        </p:nvSpPr>
        <p:spPr>
          <a:xfrm>
            <a:off x="297394" y="1575568"/>
            <a:ext cx="28086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hakra Petch" pitchFamily="2" charset="-34"/>
                <a:cs typeface="Chakra Petch" pitchFamily="2" charset="-34"/>
              </a:rPr>
              <a:t>scraped from great literature, e.g. Dostoevsky, Kafka, Austen</a:t>
            </a:r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AEF32CB2-F300-340F-D070-4349A66248D1}"/>
              </a:ext>
            </a:extLst>
          </p:cNvPr>
          <p:cNvSpPr/>
          <p:nvPr/>
        </p:nvSpPr>
        <p:spPr>
          <a:xfrm rot="8217818">
            <a:off x="3299767" y="2731901"/>
            <a:ext cx="532643" cy="199347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017BCA4-F380-4C46-C165-584F7607F76F}"/>
              </a:ext>
            </a:extLst>
          </p:cNvPr>
          <p:cNvSpPr/>
          <p:nvPr/>
        </p:nvSpPr>
        <p:spPr>
          <a:xfrm>
            <a:off x="3548418" y="1501254"/>
            <a:ext cx="8024883" cy="4795252"/>
          </a:xfrm>
          <a:prstGeom prst="rect">
            <a:avLst/>
          </a:prstGeom>
          <a:noFill/>
          <a:ln w="508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26D7AD-04D2-5253-3165-0AABA0D37E73}"/>
              </a:ext>
            </a:extLst>
          </p:cNvPr>
          <p:cNvSpPr txBox="1"/>
          <p:nvPr/>
        </p:nvSpPr>
        <p:spPr>
          <a:xfrm>
            <a:off x="3533483" y="2237720"/>
            <a:ext cx="80398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generated, non-deterministic social-situation</a:t>
            </a:r>
            <a:endParaRPr lang="en-US" sz="1600" dirty="0">
              <a:latin typeface="Chakra Petch" pitchFamily="2" charset="-34"/>
              <a:cs typeface="Chakra Petch" pitchFamily="2" charset="-34"/>
            </a:endParaRPr>
          </a:p>
        </p:txBody>
      </p:sp>
      <p:pic>
        <p:nvPicPr>
          <p:cNvPr id="15" name="Graphic 14" descr="Dollar with solid fill">
            <a:extLst>
              <a:ext uri="{FF2B5EF4-FFF2-40B4-BE49-F238E27FC236}">
                <a16:creationId xmlns:a16="http://schemas.microsoft.com/office/drawing/2014/main" id="{4416D9F2-8E43-15D7-A008-91EB87AFC8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21725" y="3824527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0B692F4-0099-B1C6-3438-8579C79F65A3}"/>
              </a:ext>
            </a:extLst>
          </p:cNvPr>
          <p:cNvSpPr txBox="1"/>
          <p:nvPr/>
        </p:nvSpPr>
        <p:spPr>
          <a:xfrm>
            <a:off x="8136125" y="4014910"/>
            <a:ext cx="10318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=</a:t>
            </a:r>
            <a:endParaRPr lang="en-US" sz="105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6D0B0DD-9740-3915-C68C-EE3085832A29}"/>
              </a:ext>
            </a:extLst>
          </p:cNvPr>
          <p:cNvSpPr txBox="1"/>
          <p:nvPr/>
        </p:nvSpPr>
        <p:spPr>
          <a:xfrm>
            <a:off x="8365101" y="3267179"/>
            <a:ext cx="3005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coherence</a:t>
            </a:r>
            <a:endParaRPr lang="en-US" sz="2000" b="1" dirty="0">
              <a:latin typeface="Chakra Petch" pitchFamily="2" charset="-34"/>
              <a:cs typeface="Chakra Petch" pitchFamily="2" charset="-34"/>
            </a:endParaRPr>
          </a:p>
        </p:txBody>
      </p:sp>
      <p:pic>
        <p:nvPicPr>
          <p:cNvPr id="20" name="Graphic 19" descr="Add with solid fill">
            <a:extLst>
              <a:ext uri="{FF2B5EF4-FFF2-40B4-BE49-F238E27FC236}">
                <a16:creationId xmlns:a16="http://schemas.microsoft.com/office/drawing/2014/main" id="{2CE87870-ABE1-19BD-F8E9-EA111A97BC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45161" y="3681816"/>
            <a:ext cx="247153" cy="24715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8B5C1A6-5F86-C457-D738-14315C253982}"/>
              </a:ext>
            </a:extLst>
          </p:cNvPr>
          <p:cNvSpPr txBox="1"/>
          <p:nvPr/>
        </p:nvSpPr>
        <p:spPr>
          <a:xfrm>
            <a:off x="8359933" y="3947070"/>
            <a:ext cx="3005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individuality</a:t>
            </a:r>
            <a:endParaRPr lang="en-US" sz="2000" b="1" dirty="0">
              <a:latin typeface="Chakra Petch" pitchFamily="2" charset="-34"/>
              <a:cs typeface="Chakra Petch" pitchFamily="2" charset="-34"/>
            </a:endParaRPr>
          </a:p>
        </p:txBody>
      </p:sp>
      <p:pic>
        <p:nvPicPr>
          <p:cNvPr id="22" name="Graphic 21" descr="Add with solid fill">
            <a:extLst>
              <a:ext uri="{FF2B5EF4-FFF2-40B4-BE49-F238E27FC236}">
                <a16:creationId xmlns:a16="http://schemas.microsoft.com/office/drawing/2014/main" id="{75022BEB-BE19-D9DC-13BA-BB4AB7E54F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66366" y="4357207"/>
            <a:ext cx="247153" cy="24715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0BFED80-816A-7BD0-A21A-49365C01342B}"/>
              </a:ext>
            </a:extLst>
          </p:cNvPr>
          <p:cNvSpPr txBox="1"/>
          <p:nvPr/>
        </p:nvSpPr>
        <p:spPr>
          <a:xfrm>
            <a:off x="8381138" y="4622461"/>
            <a:ext cx="3005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random noise</a:t>
            </a:r>
            <a:endParaRPr lang="en-US" sz="2000" b="1" dirty="0">
              <a:latin typeface="Chakra Petch" pitchFamily="2" charset="-34"/>
              <a:cs typeface="Chakra Petch" pitchFamily="2" charset="-34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1059B8-B467-34EC-7505-3D69ECE26327}"/>
              </a:ext>
            </a:extLst>
          </p:cNvPr>
          <p:cNvSpPr txBox="1"/>
          <p:nvPr/>
        </p:nvSpPr>
        <p:spPr>
          <a:xfrm>
            <a:off x="5101103" y="1773273"/>
            <a:ext cx="4904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kra Petch" pitchFamily="2" charset="-34"/>
                <a:cs typeface="Chakra Petch" pitchFamily="2" charset="-34"/>
              </a:rPr>
              <a:t>RL environment (our little Truman world)</a:t>
            </a:r>
          </a:p>
        </p:txBody>
      </p:sp>
    </p:spTree>
    <p:extLst>
      <p:ext uri="{BB962C8B-B14F-4D97-AF65-F5344CB8AC3E}">
        <p14:creationId xmlns:p14="http://schemas.microsoft.com/office/powerpoint/2010/main" val="6829995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AF993A-A51B-2CC6-2789-2D230641D2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F77084-3D47-DAD8-35B2-70B177004538}"/>
              </a:ext>
            </a:extLst>
          </p:cNvPr>
          <p:cNvSpPr txBox="1"/>
          <p:nvPr/>
        </p:nvSpPr>
        <p:spPr>
          <a:xfrm>
            <a:off x="2081196" y="2644170"/>
            <a:ext cx="802960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Chakra Petch" pitchFamily="2" charset="-34"/>
                <a:cs typeface="Chakra Petch" pitchFamily="2" charset="-34"/>
              </a:rPr>
              <a:t>If the amount of time we spend with AI will only increase, why not make those interactions truly meaningful?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262586-C132-FE26-F1B0-2366EA3265C7}"/>
              </a:ext>
            </a:extLst>
          </p:cNvPr>
          <p:cNvSpPr/>
          <p:nvPr/>
        </p:nvSpPr>
        <p:spPr>
          <a:xfrm>
            <a:off x="-10093626" y="3550267"/>
            <a:ext cx="2816087" cy="1514062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EDF20F-DFCA-B93E-B014-A0E3A530A8F0}"/>
              </a:ext>
            </a:extLst>
          </p:cNvPr>
          <p:cNvSpPr txBox="1"/>
          <p:nvPr/>
        </p:nvSpPr>
        <p:spPr>
          <a:xfrm>
            <a:off x="-9759843" y="575142"/>
            <a:ext cx="35830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hakra Petch" pitchFamily="2" charset="-34"/>
                <a:cs typeface="Chakra Petch" pitchFamily="2" charset="-34"/>
              </a:rPr>
              <a:t>ARCHITECTURE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59BF20-0655-E338-6F28-D6843978161B}"/>
              </a:ext>
            </a:extLst>
          </p:cNvPr>
          <p:cNvSpPr txBox="1"/>
          <p:nvPr/>
        </p:nvSpPr>
        <p:spPr>
          <a:xfrm>
            <a:off x="-10086159" y="3661327"/>
            <a:ext cx="2816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kra Petch" pitchFamily="2" charset="-34"/>
                <a:cs typeface="Chakra Petch" pitchFamily="2" charset="-34"/>
              </a:rPr>
              <a:t>latent gaussian vector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211B90-04EC-7894-5C9C-A91E8AB4F55B}"/>
              </a:ext>
            </a:extLst>
          </p:cNvPr>
          <p:cNvSpPr txBox="1"/>
          <p:nvPr/>
        </p:nvSpPr>
        <p:spPr>
          <a:xfrm>
            <a:off x="-10093626" y="4169806"/>
            <a:ext cx="2808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hakra Petch" pitchFamily="2" charset="-34"/>
                <a:cs typeface="Chakra Petch" pitchFamily="2" charset="-34"/>
              </a:rPr>
              <a:t>mean = trait direction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280443-78FF-B902-12A6-1D9690A00F0D}"/>
              </a:ext>
            </a:extLst>
          </p:cNvPr>
          <p:cNvSpPr txBox="1"/>
          <p:nvPr/>
        </p:nvSpPr>
        <p:spPr>
          <a:xfrm>
            <a:off x="-10101094" y="4479505"/>
            <a:ext cx="2816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hakra Petch" pitchFamily="2" charset="-34"/>
                <a:cs typeface="Chakra Petch" pitchFamily="2" charset="-34"/>
              </a:rPr>
              <a:t>variance = trait stability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4C1E678-518E-FB2A-7D3E-ECA42DCEFCFB}"/>
              </a:ext>
            </a:extLst>
          </p:cNvPr>
          <p:cNvSpPr/>
          <p:nvPr/>
        </p:nvSpPr>
        <p:spPr>
          <a:xfrm>
            <a:off x="-13766933" y="1062904"/>
            <a:ext cx="2816087" cy="1514062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EB2A53-EC72-47BD-F8F7-42A87E619653}"/>
              </a:ext>
            </a:extLst>
          </p:cNvPr>
          <p:cNvSpPr txBox="1"/>
          <p:nvPr/>
        </p:nvSpPr>
        <p:spPr>
          <a:xfrm>
            <a:off x="-13759466" y="1173964"/>
            <a:ext cx="2816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kra Petch" pitchFamily="2" charset="-34"/>
                <a:cs typeface="Chakra Petch" pitchFamily="2" charset="-34"/>
              </a:rPr>
              <a:t>character prior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91ECB5-FBEA-C0BB-3D11-798C86D2E244}"/>
              </a:ext>
            </a:extLst>
          </p:cNvPr>
          <p:cNvSpPr txBox="1"/>
          <p:nvPr/>
        </p:nvSpPr>
        <p:spPr>
          <a:xfrm>
            <a:off x="-13766933" y="1575568"/>
            <a:ext cx="28086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hakra Petch" pitchFamily="2" charset="-34"/>
                <a:cs typeface="Chakra Petch" pitchFamily="2" charset="-34"/>
              </a:rPr>
              <a:t>scraped from great literature, e.g. Dostoevsky, Kafka, Austen</a:t>
            </a:r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39D2C87B-3665-8B2B-6F1E-5B9B09D4963E}"/>
              </a:ext>
            </a:extLst>
          </p:cNvPr>
          <p:cNvSpPr/>
          <p:nvPr/>
        </p:nvSpPr>
        <p:spPr>
          <a:xfrm rot="8217818">
            <a:off x="-10764560" y="2731901"/>
            <a:ext cx="532643" cy="199347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3F1ED0-F6CA-85FC-883C-DF33BBA6DB15}"/>
              </a:ext>
            </a:extLst>
          </p:cNvPr>
          <p:cNvSpPr/>
          <p:nvPr/>
        </p:nvSpPr>
        <p:spPr>
          <a:xfrm>
            <a:off x="-10515909" y="1501254"/>
            <a:ext cx="8024883" cy="4795252"/>
          </a:xfrm>
          <a:prstGeom prst="rect">
            <a:avLst/>
          </a:prstGeom>
          <a:noFill/>
          <a:ln w="508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6FB950-3469-97E5-4E85-CE13950D8371}"/>
              </a:ext>
            </a:extLst>
          </p:cNvPr>
          <p:cNvSpPr txBox="1"/>
          <p:nvPr/>
        </p:nvSpPr>
        <p:spPr>
          <a:xfrm>
            <a:off x="-8104959" y="1738928"/>
            <a:ext cx="2816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kra Petch" pitchFamily="2" charset="-34"/>
                <a:cs typeface="Chakra Petch" pitchFamily="2" charset="-34"/>
              </a:rPr>
              <a:t>RL environment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B5F53B-789D-B77B-2B9C-3F8E2D145DAC}"/>
              </a:ext>
            </a:extLst>
          </p:cNvPr>
          <p:cNvSpPr txBox="1"/>
          <p:nvPr/>
        </p:nvSpPr>
        <p:spPr>
          <a:xfrm>
            <a:off x="-10530844" y="2237720"/>
            <a:ext cx="80398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generated, non-deterministic social-situation</a:t>
            </a:r>
            <a:endParaRPr lang="en-US" sz="1600" dirty="0">
              <a:latin typeface="Chakra Petch" pitchFamily="2" charset="-34"/>
              <a:cs typeface="Chakra Petch" pitchFamily="2" charset="-34"/>
            </a:endParaRPr>
          </a:p>
        </p:txBody>
      </p:sp>
      <p:pic>
        <p:nvPicPr>
          <p:cNvPr id="17" name="Graphic 16" descr="Dollar with solid fill">
            <a:extLst>
              <a:ext uri="{FF2B5EF4-FFF2-40B4-BE49-F238E27FC236}">
                <a16:creationId xmlns:a16="http://schemas.microsoft.com/office/drawing/2014/main" id="{0B88E71B-E836-8D40-9D4D-FDE64C7E80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6842602" y="3824527"/>
            <a:ext cx="914400" cy="914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A05CE71-05FA-784F-8E94-51D3DD05CB16}"/>
              </a:ext>
            </a:extLst>
          </p:cNvPr>
          <p:cNvSpPr txBox="1"/>
          <p:nvPr/>
        </p:nvSpPr>
        <p:spPr>
          <a:xfrm>
            <a:off x="-5928202" y="4014910"/>
            <a:ext cx="10318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=</a:t>
            </a:r>
            <a:endParaRPr lang="en-US" sz="105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0FB089-BD4E-F04E-DDEB-82DB72E7A44D}"/>
              </a:ext>
            </a:extLst>
          </p:cNvPr>
          <p:cNvSpPr txBox="1"/>
          <p:nvPr/>
        </p:nvSpPr>
        <p:spPr>
          <a:xfrm>
            <a:off x="-5699226" y="3267179"/>
            <a:ext cx="3005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coherence</a:t>
            </a:r>
            <a:endParaRPr lang="en-US" sz="2000" b="1" dirty="0">
              <a:latin typeface="Chakra Petch" pitchFamily="2" charset="-34"/>
              <a:cs typeface="Chakra Petch" pitchFamily="2" charset="-34"/>
            </a:endParaRPr>
          </a:p>
        </p:txBody>
      </p:sp>
      <p:pic>
        <p:nvPicPr>
          <p:cNvPr id="20" name="Graphic 19" descr="Add with solid fill">
            <a:extLst>
              <a:ext uri="{FF2B5EF4-FFF2-40B4-BE49-F238E27FC236}">
                <a16:creationId xmlns:a16="http://schemas.microsoft.com/office/drawing/2014/main" id="{C8A33BEB-8AC7-9103-6BA9-ACA319A373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4319166" y="3681816"/>
            <a:ext cx="247153" cy="24715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5FDEE40-6646-5F3D-BD99-717F641973EB}"/>
              </a:ext>
            </a:extLst>
          </p:cNvPr>
          <p:cNvSpPr txBox="1"/>
          <p:nvPr/>
        </p:nvSpPr>
        <p:spPr>
          <a:xfrm>
            <a:off x="-5704394" y="3947070"/>
            <a:ext cx="3005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individuality</a:t>
            </a:r>
            <a:endParaRPr lang="en-US" sz="2000" b="1" dirty="0">
              <a:latin typeface="Chakra Petch" pitchFamily="2" charset="-34"/>
              <a:cs typeface="Chakra Petch" pitchFamily="2" charset="-34"/>
            </a:endParaRPr>
          </a:p>
        </p:txBody>
      </p:sp>
      <p:pic>
        <p:nvPicPr>
          <p:cNvPr id="22" name="Graphic 21" descr="Add with solid fill">
            <a:extLst>
              <a:ext uri="{FF2B5EF4-FFF2-40B4-BE49-F238E27FC236}">
                <a16:creationId xmlns:a16="http://schemas.microsoft.com/office/drawing/2014/main" id="{6C51084D-065F-2E2A-731F-C14EE92930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4297961" y="4357207"/>
            <a:ext cx="247153" cy="24715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EB59E55-59C7-E347-0F43-C4E5E3B4BF27}"/>
              </a:ext>
            </a:extLst>
          </p:cNvPr>
          <p:cNvSpPr txBox="1"/>
          <p:nvPr/>
        </p:nvSpPr>
        <p:spPr>
          <a:xfrm>
            <a:off x="-5683189" y="4622461"/>
            <a:ext cx="3005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random noise</a:t>
            </a:r>
            <a:endParaRPr lang="en-US" sz="2000" b="1" dirty="0">
              <a:latin typeface="Chakra Petch" pitchFamily="2" charset="-34"/>
              <a:cs typeface="Chakra Petch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9716419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0B8197-99E8-4A23-5920-33C6805C3F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4F377D-D744-CE8C-9FFA-3FA81696C2D3}"/>
              </a:ext>
            </a:extLst>
          </p:cNvPr>
          <p:cNvSpPr txBox="1"/>
          <p:nvPr/>
        </p:nvSpPr>
        <p:spPr>
          <a:xfrm>
            <a:off x="2081196" y="2644170"/>
            <a:ext cx="802960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hakra Petch" pitchFamily="2" charset="-34"/>
                <a:cs typeface="Chakra Petch" pitchFamily="2" charset="-34"/>
              </a:rPr>
              <a:t>If the amount of time we spend with AI will only increase, why not make those interactions truly meaningful?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83D8E8-2FDF-DFEB-2BEC-11487C24FA65}"/>
              </a:ext>
            </a:extLst>
          </p:cNvPr>
          <p:cNvSpPr txBox="1"/>
          <p:nvPr/>
        </p:nvSpPr>
        <p:spPr>
          <a:xfrm>
            <a:off x="3206427" y="-3449598"/>
            <a:ext cx="577914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i="1" dirty="0">
                <a:solidFill>
                  <a:schemeClr val="bg1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“draw yourself”</a:t>
            </a:r>
          </a:p>
        </p:txBody>
      </p:sp>
    </p:spTree>
    <p:extLst>
      <p:ext uri="{BB962C8B-B14F-4D97-AF65-F5344CB8AC3E}">
        <p14:creationId xmlns:p14="http://schemas.microsoft.com/office/powerpoint/2010/main" val="20244565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A223B5-27B5-3C28-736D-584AC885E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0CC391-1F67-F967-F6C3-1FF20038A915}"/>
              </a:ext>
            </a:extLst>
          </p:cNvPr>
          <p:cNvSpPr txBox="1"/>
          <p:nvPr/>
        </p:nvSpPr>
        <p:spPr>
          <a:xfrm>
            <a:off x="3206427" y="2875002"/>
            <a:ext cx="577914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i="1" dirty="0">
                <a:solidFill>
                  <a:schemeClr val="bg1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“draw yourself”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5C1704-7BDD-6B6F-5E93-12A1E7A78459}"/>
              </a:ext>
            </a:extLst>
          </p:cNvPr>
          <p:cNvSpPr txBox="1"/>
          <p:nvPr/>
        </p:nvSpPr>
        <p:spPr>
          <a:xfrm>
            <a:off x="5532384" y="8214558"/>
            <a:ext cx="11272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hakra Petch" pitchFamily="2" charset="-34"/>
                <a:cs typeface="Chakra Petch" pitchFamily="2" charset="-34"/>
              </a:rPr>
              <a:t>children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B1F1A3F-EE85-C66E-5C35-5E824E480C75}"/>
              </a:ext>
            </a:extLst>
          </p:cNvPr>
          <p:cNvCxnSpPr>
            <a:stCxn id="3" idx="1"/>
          </p:cNvCxnSpPr>
          <p:nvPr/>
        </p:nvCxnSpPr>
        <p:spPr>
          <a:xfrm flipH="1">
            <a:off x="4724400" y="8414613"/>
            <a:ext cx="8079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624B8B1-A0F9-664C-7381-158CF6DB245C}"/>
              </a:ext>
            </a:extLst>
          </p:cNvPr>
          <p:cNvCxnSpPr>
            <a:cxnSpLocks/>
            <a:endCxn id="3" idx="3"/>
          </p:cNvCxnSpPr>
          <p:nvPr/>
        </p:nvCxnSpPr>
        <p:spPr>
          <a:xfrm flipH="1">
            <a:off x="6659616" y="8414613"/>
            <a:ext cx="8079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DAD9D12C-3B33-1BE8-FC53-D6AA5727E7B3}"/>
              </a:ext>
            </a:extLst>
          </p:cNvPr>
          <p:cNvGrpSpPr>
            <a:grpSpLocks noChangeAspect="1"/>
          </p:cNvGrpSpPr>
          <p:nvPr/>
        </p:nvGrpSpPr>
        <p:grpSpPr>
          <a:xfrm>
            <a:off x="974476" y="9641642"/>
            <a:ext cx="2213114" cy="2794000"/>
            <a:chOff x="1029896" y="2745542"/>
            <a:chExt cx="2213114" cy="2794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70107B1-8D02-95C3-ABD3-7DD3D38D485F}"/>
                </a:ext>
              </a:extLst>
            </p:cNvPr>
            <p:cNvSpPr/>
            <p:nvPr/>
          </p:nvSpPr>
          <p:spPr>
            <a:xfrm>
              <a:off x="1029896" y="2745542"/>
              <a:ext cx="2213114" cy="279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A black and white drawing of a person&#10;&#10;AI-generated content may be incorrect.">
              <a:extLst>
                <a:ext uri="{FF2B5EF4-FFF2-40B4-BE49-F238E27FC236}">
                  <a16:creationId xmlns:a16="http://schemas.microsoft.com/office/drawing/2014/main" id="{423367E1-CCF6-5A4A-B958-DB72B36BB4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32398" y="2944397"/>
              <a:ext cx="1808109" cy="2396289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5E6C4C2-4C07-6709-52FC-5A00634BEC39}"/>
              </a:ext>
            </a:extLst>
          </p:cNvPr>
          <p:cNvGrpSpPr>
            <a:grpSpLocks noChangeAspect="1"/>
          </p:cNvGrpSpPr>
          <p:nvPr/>
        </p:nvGrpSpPr>
        <p:grpSpPr>
          <a:xfrm>
            <a:off x="8893570" y="9641642"/>
            <a:ext cx="2213114" cy="2794000"/>
            <a:chOff x="8948990" y="2745542"/>
            <a:chExt cx="2213114" cy="2794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C0B22B2-443C-12BE-F7EB-D22458C4912E}"/>
                </a:ext>
              </a:extLst>
            </p:cNvPr>
            <p:cNvSpPr/>
            <p:nvPr/>
          </p:nvSpPr>
          <p:spPr>
            <a:xfrm>
              <a:off x="8948990" y="2745542"/>
              <a:ext cx="2213114" cy="279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 descr="A drawing of a person and a sun&#10;&#10;AI-generated content may be incorrect.">
              <a:extLst>
                <a:ext uri="{FF2B5EF4-FFF2-40B4-BE49-F238E27FC236}">
                  <a16:creationId xmlns:a16="http://schemas.microsoft.com/office/drawing/2014/main" id="{C08828B3-7DEB-72E3-548F-5EF6B2317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51492" y="2944395"/>
              <a:ext cx="1808109" cy="2396289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6F02E56-EE79-9107-49C2-DE1EB95461B6}"/>
              </a:ext>
            </a:extLst>
          </p:cNvPr>
          <p:cNvGrpSpPr>
            <a:grpSpLocks noChangeAspect="1"/>
          </p:cNvGrpSpPr>
          <p:nvPr/>
        </p:nvGrpSpPr>
        <p:grpSpPr>
          <a:xfrm>
            <a:off x="3614174" y="9641642"/>
            <a:ext cx="2213114" cy="2794000"/>
            <a:chOff x="3669594" y="2745542"/>
            <a:chExt cx="2213114" cy="2794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0151DBC-1654-ED5D-5B72-B6D696B23110}"/>
                </a:ext>
              </a:extLst>
            </p:cNvPr>
            <p:cNvSpPr/>
            <p:nvPr/>
          </p:nvSpPr>
          <p:spPr>
            <a:xfrm>
              <a:off x="3669594" y="2745542"/>
              <a:ext cx="2213114" cy="279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A drawing of a person&#10;&#10;AI-generated content may be incorrect.">
              <a:extLst>
                <a:ext uri="{FF2B5EF4-FFF2-40B4-BE49-F238E27FC236}">
                  <a16:creationId xmlns:a16="http://schemas.microsoft.com/office/drawing/2014/main" id="{88A81EDF-D65A-18E3-E1B3-C01F4AA33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59953" y="2944396"/>
              <a:ext cx="1808109" cy="2396289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01C1C75-76F2-E60D-0417-FBBC78BCCA8E}"/>
              </a:ext>
            </a:extLst>
          </p:cNvPr>
          <p:cNvGrpSpPr>
            <a:grpSpLocks noChangeAspect="1"/>
          </p:cNvGrpSpPr>
          <p:nvPr/>
        </p:nvGrpSpPr>
        <p:grpSpPr>
          <a:xfrm>
            <a:off x="6253872" y="9641642"/>
            <a:ext cx="2213114" cy="2794000"/>
            <a:chOff x="6309292" y="2745542"/>
            <a:chExt cx="2213114" cy="279400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65B7A12-F9CD-0C44-1045-CE12FBC4A898}"/>
                </a:ext>
              </a:extLst>
            </p:cNvPr>
            <p:cNvSpPr/>
            <p:nvPr/>
          </p:nvSpPr>
          <p:spPr>
            <a:xfrm>
              <a:off x="6309292" y="2745542"/>
              <a:ext cx="2213114" cy="279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6" descr="A chalk drawing of a frog&#10;&#10;AI-generated content may be incorrect.">
              <a:extLst>
                <a:ext uri="{FF2B5EF4-FFF2-40B4-BE49-F238E27FC236}">
                  <a16:creationId xmlns:a16="http://schemas.microsoft.com/office/drawing/2014/main" id="{220E4B5C-9FAD-3827-2B5C-B7CED7BD79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13834" y="2944396"/>
              <a:ext cx="1808109" cy="23962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402659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D281C9-638A-0237-3B8C-4BA29A7463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D57F28-571E-A6EE-3E15-12D48E9C7E8F}"/>
              </a:ext>
            </a:extLst>
          </p:cNvPr>
          <p:cNvSpPr txBox="1"/>
          <p:nvPr/>
        </p:nvSpPr>
        <p:spPr>
          <a:xfrm>
            <a:off x="4469593" y="575142"/>
            <a:ext cx="32528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>
                <a:solidFill>
                  <a:schemeClr val="bg1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“draw yourself”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F09DBC-21A2-63D1-6708-C9344635F641}"/>
              </a:ext>
            </a:extLst>
          </p:cNvPr>
          <p:cNvSpPr txBox="1"/>
          <p:nvPr/>
        </p:nvSpPr>
        <p:spPr>
          <a:xfrm>
            <a:off x="5587804" y="1318458"/>
            <a:ext cx="11272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hakra Petch" pitchFamily="2" charset="-34"/>
                <a:cs typeface="Chakra Petch" pitchFamily="2" charset="-34"/>
              </a:rPr>
              <a:t>children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D68C34A-E9BE-DEE6-EDF1-33866C1A8B04}"/>
              </a:ext>
            </a:extLst>
          </p:cNvPr>
          <p:cNvCxnSpPr>
            <a:stCxn id="3" idx="1"/>
          </p:cNvCxnSpPr>
          <p:nvPr/>
        </p:nvCxnSpPr>
        <p:spPr>
          <a:xfrm flipH="1">
            <a:off x="4779820" y="1518513"/>
            <a:ext cx="8079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6E9BB17-57FB-CAC1-60D6-F3223F69A831}"/>
              </a:ext>
            </a:extLst>
          </p:cNvPr>
          <p:cNvCxnSpPr>
            <a:cxnSpLocks/>
            <a:endCxn id="3" idx="3"/>
          </p:cNvCxnSpPr>
          <p:nvPr/>
        </p:nvCxnSpPr>
        <p:spPr>
          <a:xfrm flipH="1">
            <a:off x="6715036" y="1518513"/>
            <a:ext cx="8079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00589BB-5EFF-90FB-54E0-A33029AB4F71}"/>
              </a:ext>
            </a:extLst>
          </p:cNvPr>
          <p:cNvGrpSpPr>
            <a:grpSpLocks noChangeAspect="1"/>
          </p:cNvGrpSpPr>
          <p:nvPr/>
        </p:nvGrpSpPr>
        <p:grpSpPr>
          <a:xfrm>
            <a:off x="1029896" y="2745542"/>
            <a:ext cx="2213114" cy="2794000"/>
            <a:chOff x="1029896" y="2745542"/>
            <a:chExt cx="2213114" cy="279400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1D700A0-49FB-B0D1-FA24-5ECD0D12E64A}"/>
                </a:ext>
              </a:extLst>
            </p:cNvPr>
            <p:cNvSpPr/>
            <p:nvPr/>
          </p:nvSpPr>
          <p:spPr>
            <a:xfrm>
              <a:off x="1029896" y="2745542"/>
              <a:ext cx="2213114" cy="279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26" descr="A black and white drawing of a person&#10;&#10;AI-generated content may be incorrect.">
              <a:extLst>
                <a:ext uri="{FF2B5EF4-FFF2-40B4-BE49-F238E27FC236}">
                  <a16:creationId xmlns:a16="http://schemas.microsoft.com/office/drawing/2014/main" id="{721261B3-44C9-5E57-B756-6E778CC9B7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32398" y="2944397"/>
              <a:ext cx="1808109" cy="2396289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314DF1F-93A0-DA99-FCE8-68F8FA4FD655}"/>
              </a:ext>
            </a:extLst>
          </p:cNvPr>
          <p:cNvGrpSpPr>
            <a:grpSpLocks noChangeAspect="1"/>
          </p:cNvGrpSpPr>
          <p:nvPr/>
        </p:nvGrpSpPr>
        <p:grpSpPr>
          <a:xfrm>
            <a:off x="8948990" y="2745542"/>
            <a:ext cx="2213114" cy="2794000"/>
            <a:chOff x="8948990" y="2745542"/>
            <a:chExt cx="2213114" cy="2794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E300ED5-D1A2-C9A9-FA31-25F8195237FE}"/>
                </a:ext>
              </a:extLst>
            </p:cNvPr>
            <p:cNvSpPr/>
            <p:nvPr/>
          </p:nvSpPr>
          <p:spPr>
            <a:xfrm>
              <a:off x="8948990" y="2745542"/>
              <a:ext cx="2213114" cy="279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34" descr="A drawing of a person and a sun&#10;&#10;AI-generated content may be incorrect.">
              <a:extLst>
                <a:ext uri="{FF2B5EF4-FFF2-40B4-BE49-F238E27FC236}">
                  <a16:creationId xmlns:a16="http://schemas.microsoft.com/office/drawing/2014/main" id="{086C5360-C937-6079-07BB-8BAFB80625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51492" y="2944395"/>
              <a:ext cx="1808109" cy="2396289"/>
            </a:xfrm>
            <a:prstGeom prst="rect">
              <a:avLst/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434F5EA-CA2D-9284-B4F4-5FABB8B1ADFD}"/>
              </a:ext>
            </a:extLst>
          </p:cNvPr>
          <p:cNvGrpSpPr>
            <a:grpSpLocks noChangeAspect="1"/>
          </p:cNvGrpSpPr>
          <p:nvPr/>
        </p:nvGrpSpPr>
        <p:grpSpPr>
          <a:xfrm>
            <a:off x="3669594" y="2745542"/>
            <a:ext cx="2213114" cy="2794000"/>
            <a:chOff x="3669594" y="2745542"/>
            <a:chExt cx="2213114" cy="2794000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2ED28E5-D31A-00DB-7EBF-2FDD16C7A815}"/>
                </a:ext>
              </a:extLst>
            </p:cNvPr>
            <p:cNvSpPr/>
            <p:nvPr/>
          </p:nvSpPr>
          <p:spPr>
            <a:xfrm>
              <a:off x="3669594" y="2745542"/>
              <a:ext cx="2213114" cy="279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6" name="Picture 35" descr="A drawing of a person&#10;&#10;AI-generated content may be incorrect.">
              <a:extLst>
                <a:ext uri="{FF2B5EF4-FFF2-40B4-BE49-F238E27FC236}">
                  <a16:creationId xmlns:a16="http://schemas.microsoft.com/office/drawing/2014/main" id="{D553D31C-78CA-C663-2FAC-AD8EC6905E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59953" y="2944396"/>
              <a:ext cx="1808109" cy="2396289"/>
            </a:xfrm>
            <a:prstGeom prst="rect">
              <a:avLst/>
            </a:prstGeom>
          </p:spPr>
        </p:pic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592F8D6A-E9BD-E8AE-67B1-9CEF3376CF6F}"/>
              </a:ext>
            </a:extLst>
          </p:cNvPr>
          <p:cNvGrpSpPr>
            <a:grpSpLocks noChangeAspect="1"/>
          </p:cNvGrpSpPr>
          <p:nvPr/>
        </p:nvGrpSpPr>
        <p:grpSpPr>
          <a:xfrm>
            <a:off x="6309292" y="2745542"/>
            <a:ext cx="2213114" cy="2794000"/>
            <a:chOff x="6309292" y="2745542"/>
            <a:chExt cx="2213114" cy="2794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5C310B7-82F9-0799-6E04-5208D2ADCE7E}"/>
                </a:ext>
              </a:extLst>
            </p:cNvPr>
            <p:cNvSpPr/>
            <p:nvPr/>
          </p:nvSpPr>
          <p:spPr>
            <a:xfrm>
              <a:off x="6309292" y="2745542"/>
              <a:ext cx="2213114" cy="279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Picture 36" descr="A chalk drawing of a frog&#10;&#10;AI-generated content may be incorrect.">
              <a:extLst>
                <a:ext uri="{FF2B5EF4-FFF2-40B4-BE49-F238E27FC236}">
                  <a16:creationId xmlns:a16="http://schemas.microsoft.com/office/drawing/2014/main" id="{6CF6C089-44DF-DAB3-7B9C-F33C32693E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13834" y="2944396"/>
              <a:ext cx="1808109" cy="2396289"/>
            </a:xfrm>
            <a:prstGeom prst="rect">
              <a:avLst/>
            </a:prstGeom>
          </p:spPr>
        </p:pic>
      </p:grpSp>
      <p:pic>
        <p:nvPicPr>
          <p:cNvPr id="44" name="Picture 43" descr="A cartoon of a robot waving&#10;&#10;AI-generated content may be incorrect.">
            <a:extLst>
              <a:ext uri="{FF2B5EF4-FFF2-40B4-BE49-F238E27FC236}">
                <a16:creationId xmlns:a16="http://schemas.microsoft.com/office/drawing/2014/main" id="{99B23085-55C7-0821-14F0-3BE76138B09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b="11647"/>
          <a:stretch/>
        </p:blipFill>
        <p:spPr>
          <a:xfrm>
            <a:off x="21024220" y="2753195"/>
            <a:ext cx="2108200" cy="2793998"/>
          </a:xfrm>
          <a:prstGeom prst="rect">
            <a:avLst/>
          </a:prstGeom>
        </p:spPr>
      </p:pic>
      <p:pic>
        <p:nvPicPr>
          <p:cNvPr id="45" name="Picture 44" descr="A cartoon of a robot waving&#10;&#10;AI-generated content may be incorrect.">
            <a:extLst>
              <a:ext uri="{FF2B5EF4-FFF2-40B4-BE49-F238E27FC236}">
                <a16:creationId xmlns:a16="http://schemas.microsoft.com/office/drawing/2014/main" id="{86DB0D43-07CE-C5D5-42B9-B0EFDE0173F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b="11647"/>
          <a:stretch/>
        </p:blipFill>
        <p:spPr>
          <a:xfrm>
            <a:off x="16344704" y="2745542"/>
            <a:ext cx="2108200" cy="2793999"/>
          </a:xfrm>
          <a:prstGeom prst="rect">
            <a:avLst/>
          </a:prstGeom>
        </p:spPr>
      </p:pic>
      <p:pic>
        <p:nvPicPr>
          <p:cNvPr id="46" name="Picture 45" descr="A cartoon of a robot holding a tablet&#10;&#10;AI-generated content may be incorrect.">
            <a:extLst>
              <a:ext uri="{FF2B5EF4-FFF2-40B4-BE49-F238E27FC236}">
                <a16:creationId xmlns:a16="http://schemas.microsoft.com/office/drawing/2014/main" id="{53AAB523-FB03-2651-764B-E2E6973A7337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b="11647"/>
          <a:stretch/>
        </p:blipFill>
        <p:spPr>
          <a:xfrm>
            <a:off x="18658376" y="2756245"/>
            <a:ext cx="2108200" cy="2793998"/>
          </a:xfrm>
          <a:prstGeom prst="rect">
            <a:avLst/>
          </a:prstGeom>
        </p:spPr>
      </p:pic>
      <p:pic>
        <p:nvPicPr>
          <p:cNvPr id="47" name="Picture 46" descr="A cartoon of a robot with a headset&#10;&#10;AI-generated content may be incorrect.">
            <a:extLst>
              <a:ext uri="{FF2B5EF4-FFF2-40B4-BE49-F238E27FC236}">
                <a16:creationId xmlns:a16="http://schemas.microsoft.com/office/drawing/2014/main" id="{18EB5C50-43C5-A397-F6E0-8B22CB238761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r="218" b="11647"/>
          <a:stretch/>
        </p:blipFill>
        <p:spPr>
          <a:xfrm>
            <a:off x="13993326" y="2750145"/>
            <a:ext cx="2108200" cy="2800098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36F1BEF0-B74C-33F7-6511-8D40A13F5088}"/>
              </a:ext>
            </a:extLst>
          </p:cNvPr>
          <p:cNvSpPr txBox="1"/>
          <p:nvPr/>
        </p:nvSpPr>
        <p:spPr>
          <a:xfrm>
            <a:off x="18160804" y="1751181"/>
            <a:ext cx="12041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hakra Petch" pitchFamily="2" charset="-34"/>
                <a:cs typeface="Chakra Petch" pitchFamily="2" charset="-34"/>
              </a:rPr>
              <a:t>ChatGPT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4EEBF9F3-9D6E-3F36-243C-A1B3F8161896}"/>
              </a:ext>
            </a:extLst>
          </p:cNvPr>
          <p:cNvCxnSpPr>
            <a:stCxn id="48" idx="1"/>
          </p:cNvCxnSpPr>
          <p:nvPr/>
        </p:nvCxnSpPr>
        <p:spPr>
          <a:xfrm flipH="1">
            <a:off x="17352820" y="1951236"/>
            <a:ext cx="8079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53AA91B-91A3-8B06-1295-64AFA0F6D650}"/>
              </a:ext>
            </a:extLst>
          </p:cNvPr>
          <p:cNvCxnSpPr>
            <a:cxnSpLocks/>
            <a:endCxn id="48" idx="3"/>
          </p:cNvCxnSpPr>
          <p:nvPr/>
        </p:nvCxnSpPr>
        <p:spPr>
          <a:xfrm flipH="1">
            <a:off x="19364980" y="1951236"/>
            <a:ext cx="73104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6966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D01BA8-1FEF-5307-AD30-DF372B36EF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933506-E019-6479-BB62-240F2B2A5481}"/>
              </a:ext>
            </a:extLst>
          </p:cNvPr>
          <p:cNvSpPr txBox="1"/>
          <p:nvPr/>
        </p:nvSpPr>
        <p:spPr>
          <a:xfrm>
            <a:off x="4469593" y="575142"/>
            <a:ext cx="32528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>
                <a:solidFill>
                  <a:schemeClr val="bg1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“draw yourself”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DC3686-2B62-D7C3-C43C-5ECAB91EB871}"/>
              </a:ext>
            </a:extLst>
          </p:cNvPr>
          <p:cNvSpPr txBox="1"/>
          <p:nvPr/>
        </p:nvSpPr>
        <p:spPr>
          <a:xfrm>
            <a:off x="5587804" y="1318458"/>
            <a:ext cx="12041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hakra Petch" pitchFamily="2" charset="-34"/>
                <a:cs typeface="Chakra Petch" pitchFamily="2" charset="-34"/>
              </a:rPr>
              <a:t>ChatGPT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AB95145-2479-2675-344C-2B2B2B9BB835}"/>
              </a:ext>
            </a:extLst>
          </p:cNvPr>
          <p:cNvCxnSpPr>
            <a:stCxn id="3" idx="1"/>
          </p:cNvCxnSpPr>
          <p:nvPr/>
        </p:nvCxnSpPr>
        <p:spPr>
          <a:xfrm flipH="1">
            <a:off x="4779820" y="1518513"/>
            <a:ext cx="8079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FA295AB-FFC9-1262-5F39-C8CBE98A2525}"/>
              </a:ext>
            </a:extLst>
          </p:cNvPr>
          <p:cNvCxnSpPr>
            <a:cxnSpLocks/>
            <a:endCxn id="3" idx="3"/>
          </p:cNvCxnSpPr>
          <p:nvPr/>
        </p:nvCxnSpPr>
        <p:spPr>
          <a:xfrm flipH="1">
            <a:off x="6791980" y="1518513"/>
            <a:ext cx="73104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drawing of a person&#10;&#10;AI-generated content may be incorrect.">
            <a:extLst>
              <a:ext uri="{FF2B5EF4-FFF2-40B4-BE49-F238E27FC236}">
                <a16:creationId xmlns:a16="http://schemas.microsoft.com/office/drawing/2014/main" id="{A68832E4-41E3-C1A9-E6CC-550CB80AF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008" y="9028700"/>
            <a:ext cx="2108200" cy="2794000"/>
          </a:xfrm>
          <a:prstGeom prst="rect">
            <a:avLst/>
          </a:prstGeom>
        </p:spPr>
      </p:pic>
      <p:pic>
        <p:nvPicPr>
          <p:cNvPr id="19" name="Picture 18" descr="A drawing of a child&#10;&#10;AI-generated content may be incorrect.">
            <a:extLst>
              <a:ext uri="{FF2B5EF4-FFF2-40B4-BE49-F238E27FC236}">
                <a16:creationId xmlns:a16="http://schemas.microsoft.com/office/drawing/2014/main" id="{5B6EBB5C-F551-8D67-44A6-493CC5234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4377" y="9135578"/>
            <a:ext cx="2108200" cy="2794000"/>
          </a:xfrm>
          <a:prstGeom prst="rect">
            <a:avLst/>
          </a:prstGeom>
        </p:spPr>
      </p:pic>
      <p:pic>
        <p:nvPicPr>
          <p:cNvPr id="25" name="Picture 24" descr="A chalk drawing of a person&#10;&#10;AI-generated content may be incorrect.">
            <a:extLst>
              <a:ext uri="{FF2B5EF4-FFF2-40B4-BE49-F238E27FC236}">
                <a16:creationId xmlns:a16="http://schemas.microsoft.com/office/drawing/2014/main" id="{BDAAF6AC-494D-5AC9-2F6F-BE595E0E98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210008" y="9395327"/>
            <a:ext cx="2108200" cy="2794000"/>
          </a:xfrm>
          <a:prstGeom prst="rect">
            <a:avLst/>
          </a:prstGeom>
        </p:spPr>
      </p:pic>
      <p:pic>
        <p:nvPicPr>
          <p:cNvPr id="29" name="Picture 28" descr="A black and white image of a tangled line&#10;&#10;AI-generated content may be incorrect.">
            <a:extLst>
              <a:ext uri="{FF2B5EF4-FFF2-40B4-BE49-F238E27FC236}">
                <a16:creationId xmlns:a16="http://schemas.microsoft.com/office/drawing/2014/main" id="{614CD418-6077-04F2-EE9E-2585B1F7A9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502340" y="-3598779"/>
            <a:ext cx="2108200" cy="2794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10C514A9-36D1-8975-06A4-7709E6994A31}"/>
              </a:ext>
            </a:extLst>
          </p:cNvPr>
          <p:cNvGrpSpPr>
            <a:grpSpLocks noChangeAspect="1"/>
          </p:cNvGrpSpPr>
          <p:nvPr/>
        </p:nvGrpSpPr>
        <p:grpSpPr>
          <a:xfrm>
            <a:off x="452792" y="2007380"/>
            <a:ext cx="763449" cy="963835"/>
            <a:chOff x="1029896" y="2745542"/>
            <a:chExt cx="2213114" cy="2794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785C31A-26D0-BE1F-219E-53E8558D6664}"/>
                </a:ext>
              </a:extLst>
            </p:cNvPr>
            <p:cNvSpPr/>
            <p:nvPr/>
          </p:nvSpPr>
          <p:spPr>
            <a:xfrm>
              <a:off x="1029896" y="2745542"/>
              <a:ext cx="2213114" cy="279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A black and white drawing of a person&#10;&#10;AI-generated content may be incorrect.">
              <a:extLst>
                <a:ext uri="{FF2B5EF4-FFF2-40B4-BE49-F238E27FC236}">
                  <a16:creationId xmlns:a16="http://schemas.microsoft.com/office/drawing/2014/main" id="{82BCECA6-4C92-57D2-4110-702C7C718D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32398" y="2944397"/>
              <a:ext cx="1808109" cy="2396289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F37A979D-F95C-0719-66EF-B07439F7AF19}"/>
              </a:ext>
            </a:extLst>
          </p:cNvPr>
          <p:cNvGrpSpPr>
            <a:grpSpLocks noChangeAspect="1"/>
          </p:cNvGrpSpPr>
          <p:nvPr/>
        </p:nvGrpSpPr>
        <p:grpSpPr>
          <a:xfrm>
            <a:off x="439201" y="5465365"/>
            <a:ext cx="763449" cy="963835"/>
            <a:chOff x="8948990" y="2745542"/>
            <a:chExt cx="2213114" cy="2794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9F3F6E6-CBD3-6C40-3BEF-BB59615A0EF9}"/>
                </a:ext>
              </a:extLst>
            </p:cNvPr>
            <p:cNvSpPr/>
            <p:nvPr/>
          </p:nvSpPr>
          <p:spPr>
            <a:xfrm>
              <a:off x="8948990" y="2745542"/>
              <a:ext cx="2213114" cy="279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 descr="A drawing of a person and a sun&#10;&#10;AI-generated content may be incorrect.">
              <a:extLst>
                <a:ext uri="{FF2B5EF4-FFF2-40B4-BE49-F238E27FC236}">
                  <a16:creationId xmlns:a16="http://schemas.microsoft.com/office/drawing/2014/main" id="{8D9BBE3C-4033-EF05-E292-CF27EB9CFB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151492" y="2944395"/>
              <a:ext cx="1808109" cy="2396289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20BF405-3D4A-F859-5DEE-B81FC7E14B6E}"/>
              </a:ext>
            </a:extLst>
          </p:cNvPr>
          <p:cNvGrpSpPr>
            <a:grpSpLocks noChangeAspect="1"/>
          </p:cNvGrpSpPr>
          <p:nvPr/>
        </p:nvGrpSpPr>
        <p:grpSpPr>
          <a:xfrm>
            <a:off x="452791" y="3162427"/>
            <a:ext cx="763449" cy="963835"/>
            <a:chOff x="3669594" y="2745542"/>
            <a:chExt cx="2213114" cy="2794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27F4EE6-5E7B-4605-8B5D-8CF7DB63EABB}"/>
                </a:ext>
              </a:extLst>
            </p:cNvPr>
            <p:cNvSpPr/>
            <p:nvPr/>
          </p:nvSpPr>
          <p:spPr>
            <a:xfrm>
              <a:off x="3669594" y="2745542"/>
              <a:ext cx="2213114" cy="279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 descr="A drawing of a person&#10;&#10;AI-generated content may be incorrect.">
              <a:extLst>
                <a:ext uri="{FF2B5EF4-FFF2-40B4-BE49-F238E27FC236}">
                  <a16:creationId xmlns:a16="http://schemas.microsoft.com/office/drawing/2014/main" id="{998E4D9B-D6AF-7F3E-E753-E9550F8A4B0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859953" y="2944396"/>
              <a:ext cx="1808109" cy="2396289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729F24F-A569-5399-418D-865CF91F489A}"/>
              </a:ext>
            </a:extLst>
          </p:cNvPr>
          <p:cNvGrpSpPr>
            <a:grpSpLocks noChangeAspect="1"/>
          </p:cNvGrpSpPr>
          <p:nvPr/>
        </p:nvGrpSpPr>
        <p:grpSpPr>
          <a:xfrm>
            <a:off x="439201" y="4317474"/>
            <a:ext cx="763449" cy="963835"/>
            <a:chOff x="6309292" y="2745542"/>
            <a:chExt cx="2213114" cy="27940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47C6393-2E01-2AC9-BCA0-9D2730E75D8B}"/>
                </a:ext>
              </a:extLst>
            </p:cNvPr>
            <p:cNvSpPr/>
            <p:nvPr/>
          </p:nvSpPr>
          <p:spPr>
            <a:xfrm>
              <a:off x="6309292" y="2745542"/>
              <a:ext cx="2213114" cy="279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 descr="A chalk drawing of a frog&#10;&#10;AI-generated content may be incorrect.">
              <a:extLst>
                <a:ext uri="{FF2B5EF4-FFF2-40B4-BE49-F238E27FC236}">
                  <a16:creationId xmlns:a16="http://schemas.microsoft.com/office/drawing/2014/main" id="{C7AAB953-A537-F37A-93F8-A8A7BB8827A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513834" y="2944396"/>
              <a:ext cx="1808109" cy="2396289"/>
            </a:xfrm>
            <a:prstGeom prst="rect">
              <a:avLst/>
            </a:prstGeom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18F39451-A37A-D328-93C4-12EEA3655DE7}"/>
              </a:ext>
            </a:extLst>
          </p:cNvPr>
          <p:cNvSpPr txBox="1"/>
          <p:nvPr/>
        </p:nvSpPr>
        <p:spPr>
          <a:xfrm>
            <a:off x="411966" y="1375301"/>
            <a:ext cx="845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hakra Petch" pitchFamily="2" charset="-34"/>
                <a:cs typeface="Chakra Petch" pitchFamily="2" charset="-34"/>
              </a:rPr>
              <a:t>children</a:t>
            </a:r>
          </a:p>
        </p:txBody>
      </p:sp>
      <p:pic>
        <p:nvPicPr>
          <p:cNvPr id="28" name="Picture 27" descr="A cartoon of a robot waving&#10;&#10;AI-generated content may be incorrect.">
            <a:extLst>
              <a:ext uri="{FF2B5EF4-FFF2-40B4-BE49-F238E27FC236}">
                <a16:creationId xmlns:a16="http://schemas.microsoft.com/office/drawing/2014/main" id="{13BAC9EF-7B31-85FF-3DEA-93FA79B4CB3A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b="11647"/>
          <a:stretch/>
        </p:blipFill>
        <p:spPr>
          <a:xfrm>
            <a:off x="9213220" y="2660664"/>
            <a:ext cx="2108200" cy="2793998"/>
          </a:xfrm>
          <a:prstGeom prst="rect">
            <a:avLst/>
          </a:prstGeom>
        </p:spPr>
      </p:pic>
      <p:pic>
        <p:nvPicPr>
          <p:cNvPr id="40" name="Picture 39" descr="A cartoon of a robot waving&#10;&#10;AI-generated content may be incorrect.">
            <a:extLst>
              <a:ext uri="{FF2B5EF4-FFF2-40B4-BE49-F238E27FC236}">
                <a16:creationId xmlns:a16="http://schemas.microsoft.com/office/drawing/2014/main" id="{FA612DBC-9943-7B32-02D3-3F4D1C1A6E72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b="11647"/>
          <a:stretch/>
        </p:blipFill>
        <p:spPr>
          <a:xfrm>
            <a:off x="4533704" y="2653011"/>
            <a:ext cx="2108200" cy="2793999"/>
          </a:xfrm>
          <a:prstGeom prst="rect">
            <a:avLst/>
          </a:prstGeom>
        </p:spPr>
      </p:pic>
      <p:pic>
        <p:nvPicPr>
          <p:cNvPr id="42" name="Picture 41" descr="A cartoon of a robot holding a tablet&#10;&#10;AI-generated content may be incorrect.">
            <a:extLst>
              <a:ext uri="{FF2B5EF4-FFF2-40B4-BE49-F238E27FC236}">
                <a16:creationId xmlns:a16="http://schemas.microsoft.com/office/drawing/2014/main" id="{0C3E741F-896F-FA67-A45D-32C52F571761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b="11647"/>
          <a:stretch/>
        </p:blipFill>
        <p:spPr>
          <a:xfrm>
            <a:off x="6847376" y="2663714"/>
            <a:ext cx="2108200" cy="2793998"/>
          </a:xfrm>
          <a:prstGeom prst="rect">
            <a:avLst/>
          </a:prstGeom>
        </p:spPr>
      </p:pic>
      <p:pic>
        <p:nvPicPr>
          <p:cNvPr id="44" name="Picture 43" descr="A cartoon of a robot with a headset&#10;&#10;AI-generated content may be incorrect.">
            <a:extLst>
              <a:ext uri="{FF2B5EF4-FFF2-40B4-BE49-F238E27FC236}">
                <a16:creationId xmlns:a16="http://schemas.microsoft.com/office/drawing/2014/main" id="{D07DA450-1D80-168D-A531-F40852E2D106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r="218" b="11647"/>
          <a:stretch/>
        </p:blipFill>
        <p:spPr>
          <a:xfrm>
            <a:off x="2182326" y="2657614"/>
            <a:ext cx="2108200" cy="2800098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A9C51C9C-7874-C98A-6308-D1C6FBD86DF0}"/>
              </a:ext>
            </a:extLst>
          </p:cNvPr>
          <p:cNvSpPr txBox="1"/>
          <p:nvPr/>
        </p:nvSpPr>
        <p:spPr>
          <a:xfrm>
            <a:off x="5382008" y="8478893"/>
            <a:ext cx="11288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hakra Petch" pitchFamily="2" charset="-34"/>
                <a:cs typeface="Chakra Petch" pitchFamily="2" charset="-34"/>
              </a:rPr>
              <a:t>our turn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5E92F8B-232A-38F8-1D92-BC7C33A7B244}"/>
              </a:ext>
            </a:extLst>
          </p:cNvPr>
          <p:cNvCxnSpPr>
            <a:stCxn id="48" idx="1"/>
          </p:cNvCxnSpPr>
          <p:nvPr/>
        </p:nvCxnSpPr>
        <p:spPr>
          <a:xfrm flipH="1">
            <a:off x="4574024" y="8678948"/>
            <a:ext cx="8079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37A2FA6-3922-1D6A-F4E9-60CBA1BE2346}"/>
              </a:ext>
            </a:extLst>
          </p:cNvPr>
          <p:cNvCxnSpPr>
            <a:cxnSpLocks/>
            <a:endCxn id="48" idx="3"/>
          </p:cNvCxnSpPr>
          <p:nvPr/>
        </p:nvCxnSpPr>
        <p:spPr>
          <a:xfrm flipH="1">
            <a:off x="6510843" y="8678948"/>
            <a:ext cx="80638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23862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C783EF-2C8F-D3E0-043C-C4AA48A1C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43C2C4-35E6-BA53-51B7-696C0C967D01}"/>
              </a:ext>
            </a:extLst>
          </p:cNvPr>
          <p:cNvSpPr txBox="1"/>
          <p:nvPr/>
        </p:nvSpPr>
        <p:spPr>
          <a:xfrm>
            <a:off x="4469593" y="575142"/>
            <a:ext cx="32528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>
                <a:solidFill>
                  <a:schemeClr val="bg1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“draw yourself”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3CCAC3-031A-CC6A-5AD6-FC8E9D18944D}"/>
              </a:ext>
            </a:extLst>
          </p:cNvPr>
          <p:cNvSpPr txBox="1"/>
          <p:nvPr/>
        </p:nvSpPr>
        <p:spPr>
          <a:xfrm>
            <a:off x="5382008" y="3231025"/>
            <a:ext cx="11288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hakra Petch" pitchFamily="2" charset="-34"/>
                <a:cs typeface="Chakra Petch" pitchFamily="2" charset="-34"/>
              </a:rPr>
              <a:t>our turn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27C4345-ACCD-FACA-EF98-9F4D09B40401}"/>
              </a:ext>
            </a:extLst>
          </p:cNvPr>
          <p:cNvCxnSpPr>
            <a:stCxn id="3" idx="1"/>
          </p:cNvCxnSpPr>
          <p:nvPr/>
        </p:nvCxnSpPr>
        <p:spPr>
          <a:xfrm flipH="1">
            <a:off x="4574024" y="3431080"/>
            <a:ext cx="8079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B6D8172-A05E-87DD-50E8-A6F3A68DC215}"/>
              </a:ext>
            </a:extLst>
          </p:cNvPr>
          <p:cNvCxnSpPr>
            <a:cxnSpLocks/>
            <a:endCxn id="3" idx="3"/>
          </p:cNvCxnSpPr>
          <p:nvPr/>
        </p:nvCxnSpPr>
        <p:spPr>
          <a:xfrm flipH="1">
            <a:off x="6510843" y="3431080"/>
            <a:ext cx="80638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drawing of a person&#10;&#10;AI-generated content may be incorrect.">
            <a:extLst>
              <a:ext uri="{FF2B5EF4-FFF2-40B4-BE49-F238E27FC236}">
                <a16:creationId xmlns:a16="http://schemas.microsoft.com/office/drawing/2014/main" id="{164D6337-5C98-70DC-02B0-17B1B7C98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008" y="9028700"/>
            <a:ext cx="2108200" cy="2794000"/>
          </a:xfrm>
          <a:prstGeom prst="rect">
            <a:avLst/>
          </a:prstGeom>
        </p:spPr>
      </p:pic>
      <p:pic>
        <p:nvPicPr>
          <p:cNvPr id="19" name="Picture 18" descr="A drawing of a child&#10;&#10;AI-generated content may be incorrect.">
            <a:extLst>
              <a:ext uri="{FF2B5EF4-FFF2-40B4-BE49-F238E27FC236}">
                <a16:creationId xmlns:a16="http://schemas.microsoft.com/office/drawing/2014/main" id="{C4CA788C-66E4-D33B-DF70-758EF66040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4377" y="9135578"/>
            <a:ext cx="2108200" cy="2794000"/>
          </a:xfrm>
          <a:prstGeom prst="rect">
            <a:avLst/>
          </a:prstGeom>
        </p:spPr>
      </p:pic>
      <p:pic>
        <p:nvPicPr>
          <p:cNvPr id="25" name="Picture 24" descr="A chalk drawing of a person&#10;&#10;AI-generated content may be incorrect.">
            <a:extLst>
              <a:ext uri="{FF2B5EF4-FFF2-40B4-BE49-F238E27FC236}">
                <a16:creationId xmlns:a16="http://schemas.microsoft.com/office/drawing/2014/main" id="{B79CF585-9CD8-EED7-A136-DB6E12F888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210008" y="9395327"/>
            <a:ext cx="2108200" cy="2794000"/>
          </a:xfrm>
          <a:prstGeom prst="rect">
            <a:avLst/>
          </a:prstGeom>
        </p:spPr>
      </p:pic>
      <p:pic>
        <p:nvPicPr>
          <p:cNvPr id="29" name="Picture 28" descr="A black and white image of a tangled line&#10;&#10;AI-generated content may be incorrect.">
            <a:extLst>
              <a:ext uri="{FF2B5EF4-FFF2-40B4-BE49-F238E27FC236}">
                <a16:creationId xmlns:a16="http://schemas.microsoft.com/office/drawing/2014/main" id="{A914CE5B-0288-E7B8-317A-16B6702C17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502340" y="-3598779"/>
            <a:ext cx="2108200" cy="2794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492D7D95-2B53-54F7-FD69-9DC13C66639A}"/>
              </a:ext>
            </a:extLst>
          </p:cNvPr>
          <p:cNvGrpSpPr>
            <a:grpSpLocks noChangeAspect="1"/>
          </p:cNvGrpSpPr>
          <p:nvPr/>
        </p:nvGrpSpPr>
        <p:grpSpPr>
          <a:xfrm>
            <a:off x="452792" y="2007380"/>
            <a:ext cx="1379234" cy="1741248"/>
            <a:chOff x="1029896" y="2745542"/>
            <a:chExt cx="2213114" cy="2794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216FCF3-74CD-2C9E-E951-6B4F3C27AA96}"/>
                </a:ext>
              </a:extLst>
            </p:cNvPr>
            <p:cNvSpPr/>
            <p:nvPr/>
          </p:nvSpPr>
          <p:spPr>
            <a:xfrm>
              <a:off x="1029896" y="2745542"/>
              <a:ext cx="2213114" cy="279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A black and white drawing of a person&#10;&#10;AI-generated content may be incorrect.">
              <a:extLst>
                <a:ext uri="{FF2B5EF4-FFF2-40B4-BE49-F238E27FC236}">
                  <a16:creationId xmlns:a16="http://schemas.microsoft.com/office/drawing/2014/main" id="{88CA0B33-0A1F-5288-414D-D05C736A8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32398" y="2944397"/>
              <a:ext cx="1808109" cy="2396289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1658E1A-1371-A14C-9411-7A3D27BF4862}"/>
              </a:ext>
            </a:extLst>
          </p:cNvPr>
          <p:cNvGrpSpPr>
            <a:grpSpLocks noChangeAspect="1"/>
          </p:cNvGrpSpPr>
          <p:nvPr/>
        </p:nvGrpSpPr>
        <p:grpSpPr>
          <a:xfrm>
            <a:off x="2067699" y="3998027"/>
            <a:ext cx="1401032" cy="1768767"/>
            <a:chOff x="8948990" y="2745542"/>
            <a:chExt cx="2213114" cy="2794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4814017-2A52-FBC2-5568-98D5B91DD921}"/>
                </a:ext>
              </a:extLst>
            </p:cNvPr>
            <p:cNvSpPr/>
            <p:nvPr/>
          </p:nvSpPr>
          <p:spPr>
            <a:xfrm>
              <a:off x="8948990" y="2745542"/>
              <a:ext cx="2213114" cy="279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 descr="A drawing of a person and a sun&#10;&#10;AI-generated content may be incorrect.">
              <a:extLst>
                <a:ext uri="{FF2B5EF4-FFF2-40B4-BE49-F238E27FC236}">
                  <a16:creationId xmlns:a16="http://schemas.microsoft.com/office/drawing/2014/main" id="{9BD7423D-58D5-D95B-865C-4AC7FC1EA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151492" y="2944395"/>
              <a:ext cx="1808109" cy="2396289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0E72E9D-5677-380D-B200-9B6530714A79}"/>
              </a:ext>
            </a:extLst>
          </p:cNvPr>
          <p:cNvGrpSpPr>
            <a:grpSpLocks noChangeAspect="1"/>
          </p:cNvGrpSpPr>
          <p:nvPr/>
        </p:nvGrpSpPr>
        <p:grpSpPr>
          <a:xfrm>
            <a:off x="2065955" y="2007379"/>
            <a:ext cx="1379234" cy="1741248"/>
            <a:chOff x="3669594" y="2745542"/>
            <a:chExt cx="2213114" cy="2794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78D2588-2DC3-EF71-E095-0FF29AC0E4E7}"/>
                </a:ext>
              </a:extLst>
            </p:cNvPr>
            <p:cNvSpPr/>
            <p:nvPr/>
          </p:nvSpPr>
          <p:spPr>
            <a:xfrm>
              <a:off x="3669594" y="2745542"/>
              <a:ext cx="2213114" cy="279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 descr="A drawing of a person&#10;&#10;AI-generated content may be incorrect.">
              <a:extLst>
                <a:ext uri="{FF2B5EF4-FFF2-40B4-BE49-F238E27FC236}">
                  <a16:creationId xmlns:a16="http://schemas.microsoft.com/office/drawing/2014/main" id="{567CAD92-787D-E6AD-2299-192628B79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859953" y="2944396"/>
              <a:ext cx="1808109" cy="2396289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9E68BB9-3BFE-D8FC-0A10-1E8A4436814C}"/>
              </a:ext>
            </a:extLst>
          </p:cNvPr>
          <p:cNvGrpSpPr>
            <a:grpSpLocks noChangeAspect="1"/>
          </p:cNvGrpSpPr>
          <p:nvPr/>
        </p:nvGrpSpPr>
        <p:grpSpPr>
          <a:xfrm>
            <a:off x="430994" y="3998027"/>
            <a:ext cx="1401032" cy="1768767"/>
            <a:chOff x="6309292" y="2745542"/>
            <a:chExt cx="2213114" cy="27940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CD4F303-8E69-F218-C613-7752464CCC3D}"/>
                </a:ext>
              </a:extLst>
            </p:cNvPr>
            <p:cNvSpPr/>
            <p:nvPr/>
          </p:nvSpPr>
          <p:spPr>
            <a:xfrm>
              <a:off x="6309292" y="2745542"/>
              <a:ext cx="2213114" cy="279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 descr="A chalk drawing of a frog&#10;&#10;AI-generated content may be incorrect.">
              <a:extLst>
                <a:ext uri="{FF2B5EF4-FFF2-40B4-BE49-F238E27FC236}">
                  <a16:creationId xmlns:a16="http://schemas.microsoft.com/office/drawing/2014/main" id="{FC9E5301-E4E9-020F-4BE0-8BE28CD1A29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513834" y="2944396"/>
              <a:ext cx="1808109" cy="2396289"/>
            </a:xfrm>
            <a:prstGeom prst="rect">
              <a:avLst/>
            </a:prstGeom>
          </p:spPr>
        </p:pic>
      </p:grpSp>
      <p:pic>
        <p:nvPicPr>
          <p:cNvPr id="28" name="Picture 27" descr="A cartoon of a robot waving&#10;&#10;AI-generated content may be incorrect.">
            <a:extLst>
              <a:ext uri="{FF2B5EF4-FFF2-40B4-BE49-F238E27FC236}">
                <a16:creationId xmlns:a16="http://schemas.microsoft.com/office/drawing/2014/main" id="{C5CE9FC3-BD48-2727-D53C-9BA214BED1D0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b="11647"/>
          <a:stretch/>
        </p:blipFill>
        <p:spPr>
          <a:xfrm>
            <a:off x="10427247" y="4029342"/>
            <a:ext cx="1310987" cy="1737452"/>
          </a:xfrm>
          <a:prstGeom prst="rect">
            <a:avLst/>
          </a:prstGeom>
        </p:spPr>
      </p:pic>
      <p:pic>
        <p:nvPicPr>
          <p:cNvPr id="40" name="Picture 39" descr="A cartoon of a robot waving&#10;&#10;AI-generated content may be incorrect.">
            <a:extLst>
              <a:ext uri="{FF2B5EF4-FFF2-40B4-BE49-F238E27FC236}">
                <a16:creationId xmlns:a16="http://schemas.microsoft.com/office/drawing/2014/main" id="{6F7B7628-B67C-F8BE-8A61-A73CF09CC3DC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b="11647"/>
          <a:stretch/>
        </p:blipFill>
        <p:spPr>
          <a:xfrm>
            <a:off x="10421443" y="2038695"/>
            <a:ext cx="1310987" cy="1737454"/>
          </a:xfrm>
          <a:prstGeom prst="rect">
            <a:avLst/>
          </a:prstGeom>
        </p:spPr>
      </p:pic>
      <p:pic>
        <p:nvPicPr>
          <p:cNvPr id="42" name="Picture 41" descr="A cartoon of a robot holding a tablet&#10;&#10;AI-generated content may be incorrect.">
            <a:extLst>
              <a:ext uri="{FF2B5EF4-FFF2-40B4-BE49-F238E27FC236}">
                <a16:creationId xmlns:a16="http://schemas.microsoft.com/office/drawing/2014/main" id="{1454E0BA-32E1-8BBB-99B8-C48AD5397D61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b="11647"/>
          <a:stretch/>
        </p:blipFill>
        <p:spPr>
          <a:xfrm>
            <a:off x="8833736" y="4029342"/>
            <a:ext cx="1310987" cy="1737452"/>
          </a:xfrm>
          <a:prstGeom prst="rect">
            <a:avLst/>
          </a:prstGeom>
        </p:spPr>
      </p:pic>
      <p:pic>
        <p:nvPicPr>
          <p:cNvPr id="44" name="Picture 43" descr="A cartoon of a robot with a headset&#10;&#10;AI-generated content may be incorrect.">
            <a:extLst>
              <a:ext uri="{FF2B5EF4-FFF2-40B4-BE49-F238E27FC236}">
                <a16:creationId xmlns:a16="http://schemas.microsoft.com/office/drawing/2014/main" id="{7F5E65E7-C0BF-03EF-AC02-692832D6AC47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r="218" b="11647"/>
          <a:stretch/>
        </p:blipFill>
        <p:spPr>
          <a:xfrm>
            <a:off x="8833736" y="2038695"/>
            <a:ext cx="1310989" cy="1741247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A7ABD1D1-315F-6370-D67C-F2AA3BADF537}"/>
              </a:ext>
            </a:extLst>
          </p:cNvPr>
          <p:cNvSpPr/>
          <p:nvPr/>
        </p:nvSpPr>
        <p:spPr>
          <a:xfrm>
            <a:off x="4687956" y="10422590"/>
            <a:ext cx="2816087" cy="1514062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3F30B19-D374-6F38-5504-DF35BBA50B67}"/>
              </a:ext>
            </a:extLst>
          </p:cNvPr>
          <p:cNvSpPr txBox="1"/>
          <p:nvPr/>
        </p:nvSpPr>
        <p:spPr>
          <a:xfrm>
            <a:off x="4304484" y="8325763"/>
            <a:ext cx="35830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hakra Petch" pitchFamily="2" charset="-34"/>
                <a:cs typeface="Chakra Petch" pitchFamily="2" charset="-34"/>
              </a:rPr>
              <a:t>ARCHITECTURE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EE74AF6-6C17-46A4-3B6C-C02B6BF5AA88}"/>
              </a:ext>
            </a:extLst>
          </p:cNvPr>
          <p:cNvSpPr txBox="1"/>
          <p:nvPr/>
        </p:nvSpPr>
        <p:spPr>
          <a:xfrm>
            <a:off x="4695423" y="10533650"/>
            <a:ext cx="2816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kra Petch" pitchFamily="2" charset="-34"/>
                <a:cs typeface="Chakra Petch" pitchFamily="2" charset="-34"/>
              </a:rPr>
              <a:t>latent gaussian vector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49D4737-A7F5-ED28-FDB8-D6311386D784}"/>
              </a:ext>
            </a:extLst>
          </p:cNvPr>
          <p:cNvSpPr txBox="1"/>
          <p:nvPr/>
        </p:nvSpPr>
        <p:spPr>
          <a:xfrm>
            <a:off x="4687956" y="11042129"/>
            <a:ext cx="2808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hakra Petch" pitchFamily="2" charset="-34"/>
                <a:cs typeface="Chakra Petch" pitchFamily="2" charset="-34"/>
              </a:rPr>
              <a:t>mean = trait direction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41AE9E6-955D-78B5-556F-DFD83030D00E}"/>
              </a:ext>
            </a:extLst>
          </p:cNvPr>
          <p:cNvSpPr txBox="1"/>
          <p:nvPr/>
        </p:nvSpPr>
        <p:spPr>
          <a:xfrm>
            <a:off x="4680488" y="11351828"/>
            <a:ext cx="2816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hakra Petch" pitchFamily="2" charset="-34"/>
                <a:cs typeface="Chakra Petch" pitchFamily="2" charset="-34"/>
              </a:rPr>
              <a:t>variance = trait stability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1605BB-DD08-700D-B1CD-EBB262E961B0}"/>
              </a:ext>
            </a:extLst>
          </p:cNvPr>
          <p:cNvSpPr txBox="1"/>
          <p:nvPr/>
        </p:nvSpPr>
        <p:spPr>
          <a:xfrm>
            <a:off x="1389292" y="1547735"/>
            <a:ext cx="11272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hakra Petch" pitchFamily="2" charset="-34"/>
                <a:cs typeface="Chakra Petch" pitchFamily="2" charset="-34"/>
              </a:rPr>
              <a:t>children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7E9D954-54AE-24FA-E556-D60AE50655F9}"/>
              </a:ext>
            </a:extLst>
          </p:cNvPr>
          <p:cNvCxnSpPr>
            <a:stCxn id="38" idx="1"/>
          </p:cNvCxnSpPr>
          <p:nvPr/>
        </p:nvCxnSpPr>
        <p:spPr>
          <a:xfrm flipH="1">
            <a:off x="581308" y="1747790"/>
            <a:ext cx="8079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47CB5B5-1539-0E46-05F8-E8F72FAE7BC4}"/>
              </a:ext>
            </a:extLst>
          </p:cNvPr>
          <p:cNvCxnSpPr>
            <a:cxnSpLocks/>
            <a:endCxn id="38" idx="3"/>
          </p:cNvCxnSpPr>
          <p:nvPr/>
        </p:nvCxnSpPr>
        <p:spPr>
          <a:xfrm flipH="1">
            <a:off x="2516524" y="1747790"/>
            <a:ext cx="8079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8A8147A-443D-F5FC-A1F6-56AE19862BD4}"/>
              </a:ext>
            </a:extLst>
          </p:cNvPr>
          <p:cNvSpPr txBox="1"/>
          <p:nvPr/>
        </p:nvSpPr>
        <p:spPr>
          <a:xfrm>
            <a:off x="9692820" y="1546611"/>
            <a:ext cx="12041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hakra Petch" pitchFamily="2" charset="-34"/>
                <a:cs typeface="Chakra Petch" pitchFamily="2" charset="-34"/>
              </a:rPr>
              <a:t>ChatGPT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AA2168C-C510-C59F-6DA8-743ADEF74184}"/>
              </a:ext>
            </a:extLst>
          </p:cNvPr>
          <p:cNvCxnSpPr>
            <a:stCxn id="43" idx="1"/>
          </p:cNvCxnSpPr>
          <p:nvPr/>
        </p:nvCxnSpPr>
        <p:spPr>
          <a:xfrm flipH="1">
            <a:off x="8884836" y="1746666"/>
            <a:ext cx="8079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1DEA0DA-4E3C-1D0E-88D6-BF0F81EB9AD3}"/>
              </a:ext>
            </a:extLst>
          </p:cNvPr>
          <p:cNvCxnSpPr>
            <a:cxnSpLocks/>
            <a:endCxn id="43" idx="3"/>
          </p:cNvCxnSpPr>
          <p:nvPr/>
        </p:nvCxnSpPr>
        <p:spPr>
          <a:xfrm flipH="1">
            <a:off x="10896996" y="1746666"/>
            <a:ext cx="73104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18184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CA327C-A4F1-E937-BE8C-3D7D618FA7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8ACC5E-468B-967D-66A2-3049944A740C}"/>
              </a:ext>
            </a:extLst>
          </p:cNvPr>
          <p:cNvSpPr txBox="1"/>
          <p:nvPr/>
        </p:nvSpPr>
        <p:spPr>
          <a:xfrm>
            <a:off x="3206427" y="-3449598"/>
            <a:ext cx="577914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i="1" dirty="0">
                <a:solidFill>
                  <a:schemeClr val="bg1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“draw yourself”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54D22D-291E-AC03-EBF2-68A6DF74A3DB}"/>
              </a:ext>
            </a:extLst>
          </p:cNvPr>
          <p:cNvSpPr/>
          <p:nvPr/>
        </p:nvSpPr>
        <p:spPr>
          <a:xfrm>
            <a:off x="4687956" y="2671969"/>
            <a:ext cx="2816087" cy="1514062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8E3481-B045-8FE7-BC28-F5C87504EC81}"/>
              </a:ext>
            </a:extLst>
          </p:cNvPr>
          <p:cNvSpPr txBox="1"/>
          <p:nvPr/>
        </p:nvSpPr>
        <p:spPr>
          <a:xfrm>
            <a:off x="4304484" y="575142"/>
            <a:ext cx="35830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hakra Petch" pitchFamily="2" charset="-34"/>
                <a:cs typeface="Chakra Petch" pitchFamily="2" charset="-34"/>
              </a:rPr>
              <a:t>ARCHITECTURE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874EED-E3CD-D6DA-3FA1-C0132D1B6D97}"/>
              </a:ext>
            </a:extLst>
          </p:cNvPr>
          <p:cNvSpPr txBox="1"/>
          <p:nvPr/>
        </p:nvSpPr>
        <p:spPr>
          <a:xfrm>
            <a:off x="4695423" y="2783029"/>
            <a:ext cx="2816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kra Petch" pitchFamily="2" charset="-34"/>
                <a:cs typeface="Chakra Petch" pitchFamily="2" charset="-34"/>
              </a:rPr>
              <a:t>latent gaussian vector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C890CE-56E2-44BB-7108-0DB8EE3FB3CB}"/>
              </a:ext>
            </a:extLst>
          </p:cNvPr>
          <p:cNvSpPr txBox="1"/>
          <p:nvPr/>
        </p:nvSpPr>
        <p:spPr>
          <a:xfrm>
            <a:off x="4687956" y="3291508"/>
            <a:ext cx="2808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hakra Petch" pitchFamily="2" charset="-34"/>
                <a:cs typeface="Chakra Petch" pitchFamily="2" charset="-34"/>
              </a:rPr>
              <a:t>mean = trait direction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429202-5B94-74D9-12DB-149D5907C684}"/>
              </a:ext>
            </a:extLst>
          </p:cNvPr>
          <p:cNvSpPr txBox="1"/>
          <p:nvPr/>
        </p:nvSpPr>
        <p:spPr>
          <a:xfrm>
            <a:off x="4680488" y="3601207"/>
            <a:ext cx="2816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hakra Petch" pitchFamily="2" charset="-34"/>
                <a:cs typeface="Chakra Petch" pitchFamily="2" charset="-34"/>
              </a:rPr>
              <a:t>variance = trait stability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D1382A-47B0-7D8C-C0C0-B31DA5426FC8}"/>
              </a:ext>
            </a:extLst>
          </p:cNvPr>
          <p:cNvSpPr/>
          <p:nvPr/>
        </p:nvSpPr>
        <p:spPr>
          <a:xfrm>
            <a:off x="-3531378" y="-2417802"/>
            <a:ext cx="2816087" cy="1514062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DB56A3D-564E-A57F-67D5-A0C449A0D406}"/>
              </a:ext>
            </a:extLst>
          </p:cNvPr>
          <p:cNvSpPr txBox="1"/>
          <p:nvPr/>
        </p:nvSpPr>
        <p:spPr>
          <a:xfrm>
            <a:off x="-3523911" y="-2306742"/>
            <a:ext cx="2816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kra Petch" pitchFamily="2" charset="-34"/>
                <a:cs typeface="Chakra Petch" pitchFamily="2" charset="-34"/>
              </a:rPr>
              <a:t>character prior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C46D9B7-27B7-4267-4827-F9186F3B58CF}"/>
              </a:ext>
            </a:extLst>
          </p:cNvPr>
          <p:cNvSpPr txBox="1"/>
          <p:nvPr/>
        </p:nvSpPr>
        <p:spPr>
          <a:xfrm>
            <a:off x="-3531378" y="-1905138"/>
            <a:ext cx="28086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hakra Petch" pitchFamily="2" charset="-34"/>
                <a:cs typeface="Chakra Petch" pitchFamily="2" charset="-34"/>
              </a:rPr>
              <a:t>scraped from great literature, e.g. Dostoevsky, Kafka, Austen</a:t>
            </a:r>
          </a:p>
        </p:txBody>
      </p:sp>
      <p:sp>
        <p:nvSpPr>
          <p:cNvPr id="19" name="Triangle 18">
            <a:extLst>
              <a:ext uri="{FF2B5EF4-FFF2-40B4-BE49-F238E27FC236}">
                <a16:creationId xmlns:a16="http://schemas.microsoft.com/office/drawing/2014/main" id="{2604355E-649E-3E19-0647-E2B387B55F38}"/>
              </a:ext>
            </a:extLst>
          </p:cNvPr>
          <p:cNvSpPr/>
          <p:nvPr/>
        </p:nvSpPr>
        <p:spPr>
          <a:xfrm rot="8217818">
            <a:off x="-529005" y="-748805"/>
            <a:ext cx="532643" cy="199347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6797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B1B6B6-0106-AB0D-21D8-7169EB035F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35F97D-63E1-D399-6C92-A12B9DD8723A}"/>
              </a:ext>
            </a:extLst>
          </p:cNvPr>
          <p:cNvSpPr txBox="1"/>
          <p:nvPr/>
        </p:nvSpPr>
        <p:spPr>
          <a:xfrm>
            <a:off x="3206427" y="-3449598"/>
            <a:ext cx="577914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i="1" dirty="0">
                <a:solidFill>
                  <a:schemeClr val="bg1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“draw yourself”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EA4EFA-46BE-CDCA-6BDE-5CA6C1375382}"/>
              </a:ext>
            </a:extLst>
          </p:cNvPr>
          <p:cNvSpPr/>
          <p:nvPr/>
        </p:nvSpPr>
        <p:spPr>
          <a:xfrm>
            <a:off x="6479472" y="4138217"/>
            <a:ext cx="2816087" cy="1514062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0C82EF-E2E9-2B43-AB9F-FE7E714EDB58}"/>
              </a:ext>
            </a:extLst>
          </p:cNvPr>
          <p:cNvSpPr txBox="1"/>
          <p:nvPr/>
        </p:nvSpPr>
        <p:spPr>
          <a:xfrm>
            <a:off x="4304484" y="575142"/>
            <a:ext cx="35830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hakra Petch" pitchFamily="2" charset="-34"/>
                <a:cs typeface="Chakra Petch" pitchFamily="2" charset="-34"/>
              </a:rPr>
              <a:t>ARCHITECTURE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848CC6-9FE8-6720-459B-4C518CB554BE}"/>
              </a:ext>
            </a:extLst>
          </p:cNvPr>
          <p:cNvSpPr txBox="1"/>
          <p:nvPr/>
        </p:nvSpPr>
        <p:spPr>
          <a:xfrm>
            <a:off x="6486939" y="4249277"/>
            <a:ext cx="2816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kra Petch" pitchFamily="2" charset="-34"/>
                <a:cs typeface="Chakra Petch" pitchFamily="2" charset="-34"/>
              </a:rPr>
              <a:t>latent gaussian vector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C642F2-9C91-8AEC-125B-6472D2B3B6FE}"/>
              </a:ext>
            </a:extLst>
          </p:cNvPr>
          <p:cNvSpPr txBox="1"/>
          <p:nvPr/>
        </p:nvSpPr>
        <p:spPr>
          <a:xfrm>
            <a:off x="6479472" y="4757756"/>
            <a:ext cx="2808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hakra Petch" pitchFamily="2" charset="-34"/>
                <a:cs typeface="Chakra Petch" pitchFamily="2" charset="-34"/>
              </a:rPr>
              <a:t>mean = trait direction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7F635C-480F-5C64-918D-FD263B6C6253}"/>
              </a:ext>
            </a:extLst>
          </p:cNvPr>
          <p:cNvSpPr txBox="1"/>
          <p:nvPr/>
        </p:nvSpPr>
        <p:spPr>
          <a:xfrm>
            <a:off x="6472004" y="5067455"/>
            <a:ext cx="2816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hakra Petch" pitchFamily="2" charset="-34"/>
                <a:cs typeface="Chakra Petch" pitchFamily="2" charset="-34"/>
              </a:rPr>
              <a:t>variance = trait stability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FF53B34-A6CA-80C7-EEED-845462C6596C}"/>
              </a:ext>
            </a:extLst>
          </p:cNvPr>
          <p:cNvSpPr/>
          <p:nvPr/>
        </p:nvSpPr>
        <p:spPr>
          <a:xfrm>
            <a:off x="2847108" y="2059191"/>
            <a:ext cx="2816087" cy="1514062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4D290D-1713-EEC2-B952-7FE3723CAD41}"/>
              </a:ext>
            </a:extLst>
          </p:cNvPr>
          <p:cNvSpPr txBox="1"/>
          <p:nvPr/>
        </p:nvSpPr>
        <p:spPr>
          <a:xfrm>
            <a:off x="2854575" y="2170251"/>
            <a:ext cx="2816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kra Petch" pitchFamily="2" charset="-34"/>
                <a:cs typeface="Chakra Petch" pitchFamily="2" charset="-34"/>
              </a:rPr>
              <a:t>character prior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EC328F-E3E7-818A-FADA-E6D5B4E4DE63}"/>
              </a:ext>
            </a:extLst>
          </p:cNvPr>
          <p:cNvSpPr txBox="1"/>
          <p:nvPr/>
        </p:nvSpPr>
        <p:spPr>
          <a:xfrm>
            <a:off x="2847108" y="2571855"/>
            <a:ext cx="28086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hakra Petch" pitchFamily="2" charset="-34"/>
                <a:cs typeface="Chakra Petch" pitchFamily="2" charset="-34"/>
              </a:rPr>
              <a:t>scraped from great literature, e.g. Dostoevsky, Kafka, Austen</a:t>
            </a:r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97F72B72-1CDA-92A0-038B-273951748B45}"/>
              </a:ext>
            </a:extLst>
          </p:cNvPr>
          <p:cNvSpPr/>
          <p:nvPr/>
        </p:nvSpPr>
        <p:spPr>
          <a:xfrm rot="8217818">
            <a:off x="5849481" y="3728188"/>
            <a:ext cx="532643" cy="199347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814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6EC286-EF56-8A46-2D98-BC817D18A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3A7E68-919E-6447-9D18-C460CA94BAF2}"/>
              </a:ext>
            </a:extLst>
          </p:cNvPr>
          <p:cNvSpPr txBox="1"/>
          <p:nvPr/>
        </p:nvSpPr>
        <p:spPr>
          <a:xfrm>
            <a:off x="3206427" y="-3449598"/>
            <a:ext cx="577914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i="1" dirty="0">
                <a:solidFill>
                  <a:schemeClr val="bg1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“draw yourself”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8825EB-410A-C836-0BE8-78C347BF78E9}"/>
              </a:ext>
            </a:extLst>
          </p:cNvPr>
          <p:cNvSpPr/>
          <p:nvPr/>
        </p:nvSpPr>
        <p:spPr>
          <a:xfrm>
            <a:off x="3970701" y="3550267"/>
            <a:ext cx="2816087" cy="1514062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C8C677-9736-F75A-F58F-B6BA01E12351}"/>
              </a:ext>
            </a:extLst>
          </p:cNvPr>
          <p:cNvSpPr txBox="1"/>
          <p:nvPr/>
        </p:nvSpPr>
        <p:spPr>
          <a:xfrm>
            <a:off x="4304484" y="575142"/>
            <a:ext cx="35830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hakra Petch" pitchFamily="2" charset="-34"/>
                <a:cs typeface="Chakra Petch" pitchFamily="2" charset="-34"/>
              </a:rPr>
              <a:t>ARCHITECTURE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C4150C-9FB6-A9A5-EA96-6162668EE618}"/>
              </a:ext>
            </a:extLst>
          </p:cNvPr>
          <p:cNvSpPr txBox="1"/>
          <p:nvPr/>
        </p:nvSpPr>
        <p:spPr>
          <a:xfrm>
            <a:off x="3978168" y="3661327"/>
            <a:ext cx="2816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kra Petch" pitchFamily="2" charset="-34"/>
                <a:cs typeface="Chakra Petch" pitchFamily="2" charset="-34"/>
              </a:rPr>
              <a:t>latent gaussian vector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D99368-8F15-8E93-9044-2DF622441012}"/>
              </a:ext>
            </a:extLst>
          </p:cNvPr>
          <p:cNvSpPr txBox="1"/>
          <p:nvPr/>
        </p:nvSpPr>
        <p:spPr>
          <a:xfrm>
            <a:off x="3970701" y="4169806"/>
            <a:ext cx="2808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hakra Petch" pitchFamily="2" charset="-34"/>
                <a:cs typeface="Chakra Petch" pitchFamily="2" charset="-34"/>
              </a:rPr>
              <a:t>mean = trait direction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F474EE-83BE-C070-1509-314E3A56BDC1}"/>
              </a:ext>
            </a:extLst>
          </p:cNvPr>
          <p:cNvSpPr txBox="1"/>
          <p:nvPr/>
        </p:nvSpPr>
        <p:spPr>
          <a:xfrm>
            <a:off x="3963233" y="4479505"/>
            <a:ext cx="2816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hakra Petch" pitchFamily="2" charset="-34"/>
                <a:cs typeface="Chakra Petch" pitchFamily="2" charset="-34"/>
              </a:rPr>
              <a:t>variance = trait stability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C2FF55-D51D-B3B2-8695-082BC76CED99}"/>
              </a:ext>
            </a:extLst>
          </p:cNvPr>
          <p:cNvSpPr/>
          <p:nvPr/>
        </p:nvSpPr>
        <p:spPr>
          <a:xfrm>
            <a:off x="297394" y="1062904"/>
            <a:ext cx="2816087" cy="1514062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4756FA-FDF6-8B1D-272D-29EC48801378}"/>
              </a:ext>
            </a:extLst>
          </p:cNvPr>
          <p:cNvSpPr txBox="1"/>
          <p:nvPr/>
        </p:nvSpPr>
        <p:spPr>
          <a:xfrm>
            <a:off x="304861" y="1173964"/>
            <a:ext cx="2816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kra Petch" pitchFamily="2" charset="-34"/>
                <a:cs typeface="Chakra Petch" pitchFamily="2" charset="-34"/>
              </a:rPr>
              <a:t>character prior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F1AC94-1831-15A7-B382-00BD77C078A1}"/>
              </a:ext>
            </a:extLst>
          </p:cNvPr>
          <p:cNvSpPr txBox="1"/>
          <p:nvPr/>
        </p:nvSpPr>
        <p:spPr>
          <a:xfrm>
            <a:off x="297394" y="1575568"/>
            <a:ext cx="28086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hakra Petch" pitchFamily="2" charset="-34"/>
                <a:cs typeface="Chakra Petch" pitchFamily="2" charset="-34"/>
              </a:rPr>
              <a:t>scraped from great literature, e.g. Austen, Kafka, Dostoevsky</a:t>
            </a:r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47A993E0-7BB5-D1E2-25F1-A1E9BB35768E}"/>
              </a:ext>
            </a:extLst>
          </p:cNvPr>
          <p:cNvSpPr/>
          <p:nvPr/>
        </p:nvSpPr>
        <p:spPr>
          <a:xfrm rot="8217818">
            <a:off x="3299767" y="2731901"/>
            <a:ext cx="532643" cy="199347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8BF7624-D8DE-878F-D26E-4F8792F8F355}"/>
              </a:ext>
            </a:extLst>
          </p:cNvPr>
          <p:cNvSpPr/>
          <p:nvPr/>
        </p:nvSpPr>
        <p:spPr>
          <a:xfrm>
            <a:off x="3548418" y="1501254"/>
            <a:ext cx="8024883" cy="4795252"/>
          </a:xfrm>
          <a:prstGeom prst="rect">
            <a:avLst/>
          </a:prstGeom>
          <a:noFill/>
          <a:ln w="508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00DA6F-0714-C0C2-A989-9A63F9423977}"/>
              </a:ext>
            </a:extLst>
          </p:cNvPr>
          <p:cNvSpPr txBox="1"/>
          <p:nvPr/>
        </p:nvSpPr>
        <p:spPr>
          <a:xfrm>
            <a:off x="5101103" y="1773273"/>
            <a:ext cx="4904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hakra Petch" pitchFamily="2" charset="-34"/>
                <a:cs typeface="Chakra Petch" pitchFamily="2" charset="-34"/>
              </a:rPr>
              <a:t>RL environment (our little Truman world)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4C0DD1F-9876-BDAA-7535-9B3CFF50D664}"/>
              </a:ext>
            </a:extLst>
          </p:cNvPr>
          <p:cNvSpPr txBox="1"/>
          <p:nvPr/>
        </p:nvSpPr>
        <p:spPr>
          <a:xfrm>
            <a:off x="3533483" y="2237720"/>
            <a:ext cx="80398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generated, non-deterministic social-situation</a:t>
            </a:r>
            <a:endParaRPr lang="en-US" sz="1600" dirty="0">
              <a:latin typeface="Chakra Petch" pitchFamily="2" charset="-34"/>
              <a:cs typeface="Chakra Petch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6761688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</TotalTime>
  <Words>302</Words>
  <Application>Microsoft Macintosh PowerPoint</Application>
  <PresentationFormat>Widescreen</PresentationFormat>
  <Paragraphs>70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-webkit-standard</vt:lpstr>
      <vt:lpstr>APPLE CHANCERY</vt:lpstr>
      <vt:lpstr>Aptos</vt:lpstr>
      <vt:lpstr>Aptos Display</vt:lpstr>
      <vt:lpstr>Arial</vt:lpstr>
      <vt:lpstr>Chakra Petch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Martin Herrmann</dc:creator>
  <cp:lastModifiedBy>Martin Herrmann</cp:lastModifiedBy>
  <cp:revision>9</cp:revision>
  <dcterms:created xsi:type="dcterms:W3CDTF">2026-02-15T00:21:42Z</dcterms:created>
  <dcterms:modified xsi:type="dcterms:W3CDTF">2026-02-15T11:01:17Z</dcterms:modified>
</cp:coreProperties>
</file>

<file path=docProps/thumbnail.jpeg>
</file>